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60" r:id="rId4"/>
    <p:sldId id="271" r:id="rId5"/>
    <p:sldId id="264" r:id="rId6"/>
    <p:sldId id="270" r:id="rId7"/>
    <p:sldId id="276" r:id="rId8"/>
    <p:sldId id="265" r:id="rId9"/>
    <p:sldId id="269" r:id="rId10"/>
    <p:sldId id="267" r:id="rId11"/>
    <p:sldId id="273" r:id="rId12"/>
    <p:sldId id="278" r:id="rId13"/>
    <p:sldId id="279" r:id="rId14"/>
    <p:sldId id="274" r:id="rId15"/>
    <p:sldId id="277" r:id="rId16"/>
    <p:sldId id="281" r:id="rId17"/>
    <p:sldId id="272" r:id="rId18"/>
    <p:sldId id="280" r:id="rId19"/>
    <p:sldId id="263" r:id="rId20"/>
  </p:sldIdLst>
  <p:sldSz cx="9144000" cy="6858000" type="screen4x3"/>
  <p:notesSz cx="6954838" cy="92408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3" d="100"/>
          <a:sy n="63" d="100"/>
        </p:scale>
        <p:origin x="588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hyperlink" Target="file:///C:\Users\pagej1\Google%20Drive\STEM\Engineer%20by%20Design\Engineer%20Design%20Third%20Edition_Grades%2011-12\pages\index.aspx.html" TargetMode="Externa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hyperlink" Target="http://www.spark101.org/video/spark-101-overview/" TargetMode="External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hyperlink" Target="file:///C:\Users\pagej1\Google%20Drive\STEM\Engineer%20by%20Design\Engineer%20Design%20Third%20Edition_Grades%2011-12\pages\index.aspx.html" TargetMode="External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hyperlink" Target="http://www.spark101.org/video/spark-101-overview/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D567DC0-D152-43E5-9C43-A611DE6655F2}" type="doc">
      <dgm:prSet loTypeId="urn:diagrams.loki3.com/Bracke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9FE215B-C1B6-41E1-8137-AB3C1E11C921}">
      <dgm:prSet phldrT="[Text]"/>
      <dgm:spPr/>
      <dgm:t>
        <a:bodyPr/>
        <a:lstStyle/>
        <a:p>
          <a:r>
            <a:rPr lang="en-US" dirty="0" smtClean="0"/>
            <a:t>Resources: </a:t>
          </a:r>
          <a:r>
            <a:rPr lang="en-US" dirty="0" smtClean="0">
              <a:hlinkClick xmlns:r="http://schemas.openxmlformats.org/officeDocument/2006/relationships" r:id="rId1" action="ppaction://hlinkfile"/>
            </a:rPr>
            <a:t>Engineering by Design</a:t>
          </a:r>
          <a:endParaRPr lang="en-US" dirty="0"/>
        </a:p>
      </dgm:t>
    </dgm:pt>
    <dgm:pt modelId="{D2FC0D3F-0080-4FA5-9483-2BE54A6F2AC6}" type="parTrans" cxnId="{9795D601-6BA9-4AD8-8646-4441EE606D46}">
      <dgm:prSet/>
      <dgm:spPr/>
      <dgm:t>
        <a:bodyPr/>
        <a:lstStyle/>
        <a:p>
          <a:endParaRPr lang="en-US"/>
        </a:p>
      </dgm:t>
    </dgm:pt>
    <dgm:pt modelId="{9D690697-F766-4ADA-AC7A-95D241955259}" type="sibTrans" cxnId="{9795D601-6BA9-4AD8-8646-4441EE606D46}">
      <dgm:prSet/>
      <dgm:spPr/>
      <dgm:t>
        <a:bodyPr/>
        <a:lstStyle/>
        <a:p>
          <a:endParaRPr lang="en-US"/>
        </a:p>
      </dgm:t>
    </dgm:pt>
    <dgm:pt modelId="{228CE3F2-FE43-4492-B08C-A53D91C49042}">
      <dgm:prSet phldrT="[Text]" phldr="1"/>
      <dgm:spPr/>
      <dgm:t>
        <a:bodyPr/>
        <a:lstStyle/>
        <a:p>
          <a:endParaRPr lang="en-US"/>
        </a:p>
      </dgm:t>
    </dgm:pt>
    <dgm:pt modelId="{FA1BFD36-FF94-4F60-9744-FA981C176D2D}" type="parTrans" cxnId="{D6060FFC-3A19-45F0-A71A-C76713AEB2B5}">
      <dgm:prSet/>
      <dgm:spPr/>
      <dgm:t>
        <a:bodyPr/>
        <a:lstStyle/>
        <a:p>
          <a:endParaRPr lang="en-US"/>
        </a:p>
      </dgm:t>
    </dgm:pt>
    <dgm:pt modelId="{DCD732AC-AE25-4630-AF88-11F011AE2A53}" type="sibTrans" cxnId="{D6060FFC-3A19-45F0-A71A-C76713AEB2B5}">
      <dgm:prSet/>
      <dgm:spPr/>
      <dgm:t>
        <a:bodyPr/>
        <a:lstStyle/>
        <a:p>
          <a:endParaRPr lang="en-US"/>
        </a:p>
      </dgm:t>
    </dgm:pt>
    <dgm:pt modelId="{2398E3EA-8C39-4976-9D33-85D375C66C97}">
      <dgm:prSet phldrT="[Text]"/>
      <dgm:spPr/>
      <dgm:t>
        <a:bodyPr/>
        <a:lstStyle/>
        <a:p>
          <a:r>
            <a:rPr lang="en-US" dirty="0" smtClean="0"/>
            <a:t>Sharing</a:t>
          </a:r>
          <a:endParaRPr lang="en-US" dirty="0"/>
        </a:p>
      </dgm:t>
    </dgm:pt>
    <dgm:pt modelId="{1D0A69F0-A966-4853-9E3C-EDCE007E6D3A}" type="parTrans" cxnId="{F605E964-9838-4413-A96D-126090140D9D}">
      <dgm:prSet/>
      <dgm:spPr/>
      <dgm:t>
        <a:bodyPr/>
        <a:lstStyle/>
        <a:p>
          <a:endParaRPr lang="en-US"/>
        </a:p>
      </dgm:t>
    </dgm:pt>
    <dgm:pt modelId="{F6545583-4594-42CD-BE16-289003E90C4B}" type="sibTrans" cxnId="{F605E964-9838-4413-A96D-126090140D9D}">
      <dgm:prSet/>
      <dgm:spPr/>
      <dgm:t>
        <a:bodyPr/>
        <a:lstStyle/>
        <a:p>
          <a:endParaRPr lang="en-US"/>
        </a:p>
      </dgm:t>
    </dgm:pt>
    <dgm:pt modelId="{5D60E21F-75B6-4687-A5F7-76B8F80E00E1}">
      <dgm:prSet phldrT="[Text]" phldr="1"/>
      <dgm:spPr/>
      <dgm:t>
        <a:bodyPr/>
        <a:lstStyle/>
        <a:p>
          <a:endParaRPr lang="en-US" dirty="0"/>
        </a:p>
      </dgm:t>
    </dgm:pt>
    <dgm:pt modelId="{DF2B3E32-E084-48D1-BCF6-8C62563361A9}" type="sibTrans" cxnId="{45D87F52-2353-4450-8994-1A228BEF8BB1}">
      <dgm:prSet/>
      <dgm:spPr/>
      <dgm:t>
        <a:bodyPr/>
        <a:lstStyle/>
        <a:p>
          <a:endParaRPr lang="en-US"/>
        </a:p>
      </dgm:t>
    </dgm:pt>
    <dgm:pt modelId="{66133FF3-4AED-4E47-A64E-74B2AF39D1FB}" type="parTrans" cxnId="{45D87F52-2353-4450-8994-1A228BEF8BB1}">
      <dgm:prSet/>
      <dgm:spPr/>
      <dgm:t>
        <a:bodyPr/>
        <a:lstStyle/>
        <a:p>
          <a:endParaRPr lang="en-US"/>
        </a:p>
      </dgm:t>
    </dgm:pt>
    <dgm:pt modelId="{44445E63-D08C-45E8-AAA2-9273B1993D8B}" type="pres">
      <dgm:prSet presAssocID="{0D567DC0-D152-43E5-9C43-A611DE6655F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6BA22A6-6045-492B-92EF-B64C85A6C8F9}" type="pres">
      <dgm:prSet presAssocID="{5D60E21F-75B6-4687-A5F7-76B8F80E00E1}" presName="linNode" presStyleCnt="0"/>
      <dgm:spPr/>
    </dgm:pt>
    <dgm:pt modelId="{3CCC27AB-BB03-48C0-BC2D-53AA02584FBC}" type="pres">
      <dgm:prSet presAssocID="{5D60E21F-75B6-4687-A5F7-76B8F80E00E1}" presName="parTx" presStyleLbl="revTx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88BD6E-AE03-42EE-B383-07A35AAA9270}" type="pres">
      <dgm:prSet presAssocID="{5D60E21F-75B6-4687-A5F7-76B8F80E00E1}" presName="bracket" presStyleLbl="parChTrans1D1" presStyleIdx="0" presStyleCnt="2"/>
      <dgm:spPr/>
    </dgm:pt>
    <dgm:pt modelId="{A25227A0-097A-476B-8534-D51B79E240EF}" type="pres">
      <dgm:prSet presAssocID="{5D60E21F-75B6-4687-A5F7-76B8F80E00E1}" presName="spH" presStyleCnt="0"/>
      <dgm:spPr/>
    </dgm:pt>
    <dgm:pt modelId="{A07CC820-4C91-4ADA-99C9-1E4464A32C68}" type="pres">
      <dgm:prSet presAssocID="{5D60E21F-75B6-4687-A5F7-76B8F80E00E1}" presName="desTx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026BCA-55F8-471D-A7C1-311D3A0606F8}" type="pres">
      <dgm:prSet presAssocID="{DF2B3E32-E084-48D1-BCF6-8C62563361A9}" presName="spV" presStyleCnt="0"/>
      <dgm:spPr/>
    </dgm:pt>
    <dgm:pt modelId="{7E7BE091-797D-462C-B316-67EDD4638E10}" type="pres">
      <dgm:prSet presAssocID="{228CE3F2-FE43-4492-B08C-A53D91C49042}" presName="linNode" presStyleCnt="0"/>
      <dgm:spPr/>
    </dgm:pt>
    <dgm:pt modelId="{C372B53A-5FD7-4B2D-907A-E1AF40E8A503}" type="pres">
      <dgm:prSet presAssocID="{228CE3F2-FE43-4492-B08C-A53D91C49042}" presName="parTx" presStyleLbl="revTx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E462856-DCDF-4F45-AC02-909D1D84DEC2}" type="pres">
      <dgm:prSet presAssocID="{228CE3F2-FE43-4492-B08C-A53D91C49042}" presName="bracket" presStyleLbl="parChTrans1D1" presStyleIdx="1" presStyleCnt="2"/>
      <dgm:spPr/>
    </dgm:pt>
    <dgm:pt modelId="{8771432A-DAC9-451F-8A88-7D5C2EF4BD2D}" type="pres">
      <dgm:prSet presAssocID="{228CE3F2-FE43-4492-B08C-A53D91C49042}" presName="spH" presStyleCnt="0"/>
      <dgm:spPr/>
    </dgm:pt>
    <dgm:pt modelId="{636A3E84-71E6-4766-A55C-61B55C8FE609}" type="pres">
      <dgm:prSet presAssocID="{228CE3F2-FE43-4492-B08C-A53D91C49042}" presName="desT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605E964-9838-4413-A96D-126090140D9D}" srcId="{228CE3F2-FE43-4492-B08C-A53D91C49042}" destId="{2398E3EA-8C39-4976-9D33-85D375C66C97}" srcOrd="0" destOrd="0" parTransId="{1D0A69F0-A966-4853-9E3C-EDCE007E6D3A}" sibTransId="{F6545583-4594-42CD-BE16-289003E90C4B}"/>
    <dgm:cxn modelId="{3FE0EB2D-2350-460D-8FF4-7ABB4A6B758E}" type="presOf" srcId="{5D60E21F-75B6-4687-A5F7-76B8F80E00E1}" destId="{3CCC27AB-BB03-48C0-BC2D-53AA02584FBC}" srcOrd="0" destOrd="0" presId="urn:diagrams.loki3.com/BracketList"/>
    <dgm:cxn modelId="{45D87F52-2353-4450-8994-1A228BEF8BB1}" srcId="{0D567DC0-D152-43E5-9C43-A611DE6655F2}" destId="{5D60E21F-75B6-4687-A5F7-76B8F80E00E1}" srcOrd="0" destOrd="0" parTransId="{66133FF3-4AED-4E47-A64E-74B2AF39D1FB}" sibTransId="{DF2B3E32-E084-48D1-BCF6-8C62563361A9}"/>
    <dgm:cxn modelId="{BDADB954-9FB8-4EA8-A575-A56F6043BF28}" type="presOf" srcId="{D9FE215B-C1B6-41E1-8137-AB3C1E11C921}" destId="{A07CC820-4C91-4ADA-99C9-1E4464A32C68}" srcOrd="0" destOrd="0" presId="urn:diagrams.loki3.com/BracketList"/>
    <dgm:cxn modelId="{52BD3D79-D235-4E97-A433-57BA8EB8E272}" type="presOf" srcId="{0D567DC0-D152-43E5-9C43-A611DE6655F2}" destId="{44445E63-D08C-45E8-AAA2-9273B1993D8B}" srcOrd="0" destOrd="0" presId="urn:diagrams.loki3.com/BracketList"/>
    <dgm:cxn modelId="{813648D3-90E5-45E0-B51B-5416938EC8EF}" type="presOf" srcId="{228CE3F2-FE43-4492-B08C-A53D91C49042}" destId="{C372B53A-5FD7-4B2D-907A-E1AF40E8A503}" srcOrd="0" destOrd="0" presId="urn:diagrams.loki3.com/BracketList"/>
    <dgm:cxn modelId="{19298098-AD56-4C88-83F9-84D1D21FA4D6}" type="presOf" srcId="{2398E3EA-8C39-4976-9D33-85D375C66C97}" destId="{636A3E84-71E6-4766-A55C-61B55C8FE609}" srcOrd="0" destOrd="0" presId="urn:diagrams.loki3.com/BracketList"/>
    <dgm:cxn modelId="{9795D601-6BA9-4AD8-8646-4441EE606D46}" srcId="{5D60E21F-75B6-4687-A5F7-76B8F80E00E1}" destId="{D9FE215B-C1B6-41E1-8137-AB3C1E11C921}" srcOrd="0" destOrd="0" parTransId="{D2FC0D3F-0080-4FA5-9483-2BE54A6F2AC6}" sibTransId="{9D690697-F766-4ADA-AC7A-95D241955259}"/>
    <dgm:cxn modelId="{D6060FFC-3A19-45F0-A71A-C76713AEB2B5}" srcId="{0D567DC0-D152-43E5-9C43-A611DE6655F2}" destId="{228CE3F2-FE43-4492-B08C-A53D91C49042}" srcOrd="1" destOrd="0" parTransId="{FA1BFD36-FF94-4F60-9744-FA981C176D2D}" sibTransId="{DCD732AC-AE25-4630-AF88-11F011AE2A53}"/>
    <dgm:cxn modelId="{2FB1C102-9355-41B1-B46D-611BC7756074}" type="presParOf" srcId="{44445E63-D08C-45E8-AAA2-9273B1993D8B}" destId="{B6BA22A6-6045-492B-92EF-B64C85A6C8F9}" srcOrd="0" destOrd="0" presId="urn:diagrams.loki3.com/BracketList"/>
    <dgm:cxn modelId="{F355ACEF-254D-422F-BF3E-D4AA609F7BFC}" type="presParOf" srcId="{B6BA22A6-6045-492B-92EF-B64C85A6C8F9}" destId="{3CCC27AB-BB03-48C0-BC2D-53AA02584FBC}" srcOrd="0" destOrd="0" presId="urn:diagrams.loki3.com/BracketList"/>
    <dgm:cxn modelId="{4C8AD9EC-517B-4C6A-98D2-CC791E9EE9A3}" type="presParOf" srcId="{B6BA22A6-6045-492B-92EF-B64C85A6C8F9}" destId="{0C88BD6E-AE03-42EE-B383-07A35AAA9270}" srcOrd="1" destOrd="0" presId="urn:diagrams.loki3.com/BracketList"/>
    <dgm:cxn modelId="{95E8215B-BB4E-45E3-A9A6-BAE155204525}" type="presParOf" srcId="{B6BA22A6-6045-492B-92EF-B64C85A6C8F9}" destId="{A25227A0-097A-476B-8534-D51B79E240EF}" srcOrd="2" destOrd="0" presId="urn:diagrams.loki3.com/BracketList"/>
    <dgm:cxn modelId="{046BC46E-A057-49CE-8D28-495B245D6447}" type="presParOf" srcId="{B6BA22A6-6045-492B-92EF-B64C85A6C8F9}" destId="{A07CC820-4C91-4ADA-99C9-1E4464A32C68}" srcOrd="3" destOrd="0" presId="urn:diagrams.loki3.com/BracketList"/>
    <dgm:cxn modelId="{983F71F2-28A5-402C-A268-D8676C961E96}" type="presParOf" srcId="{44445E63-D08C-45E8-AAA2-9273B1993D8B}" destId="{66026BCA-55F8-471D-A7C1-311D3A0606F8}" srcOrd="1" destOrd="0" presId="urn:diagrams.loki3.com/BracketList"/>
    <dgm:cxn modelId="{1811855B-526C-4569-84B9-D731354864CB}" type="presParOf" srcId="{44445E63-D08C-45E8-AAA2-9273B1993D8B}" destId="{7E7BE091-797D-462C-B316-67EDD4638E10}" srcOrd="2" destOrd="0" presId="urn:diagrams.loki3.com/BracketList"/>
    <dgm:cxn modelId="{575519D8-4B4A-4E6C-8780-EB14EC0ED447}" type="presParOf" srcId="{7E7BE091-797D-462C-B316-67EDD4638E10}" destId="{C372B53A-5FD7-4B2D-907A-E1AF40E8A503}" srcOrd="0" destOrd="0" presId="urn:diagrams.loki3.com/BracketList"/>
    <dgm:cxn modelId="{307C62D6-5094-46F6-B2BD-1BE66B049E52}" type="presParOf" srcId="{7E7BE091-797D-462C-B316-67EDD4638E10}" destId="{5E462856-DCDF-4F45-AC02-909D1D84DEC2}" srcOrd="1" destOrd="0" presId="urn:diagrams.loki3.com/BracketList"/>
    <dgm:cxn modelId="{1E167ECF-0B06-4285-AECB-54A643AC2A42}" type="presParOf" srcId="{7E7BE091-797D-462C-B316-67EDD4638E10}" destId="{8771432A-DAC9-451F-8A88-7D5C2EF4BD2D}" srcOrd="2" destOrd="0" presId="urn:diagrams.loki3.com/BracketList"/>
    <dgm:cxn modelId="{A38ABA01-E2E6-45D4-B73F-182F03E7EA84}" type="presParOf" srcId="{7E7BE091-797D-462C-B316-67EDD4638E10}" destId="{636A3E84-71E6-4766-A55C-61B55C8FE609}" srcOrd="3" destOrd="0" presId="urn:diagrams.loki3.com/Bracket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D567DC0-D152-43E5-9C43-A611DE6655F2}" type="doc">
      <dgm:prSet loTypeId="urn:diagrams.loki3.com/Bracke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9FE215B-C1B6-41E1-8137-AB3C1E11C921}">
      <dgm:prSet phldrT="[Text]"/>
      <dgm:spPr/>
      <dgm:t>
        <a:bodyPr/>
        <a:lstStyle/>
        <a:p>
          <a:r>
            <a:rPr lang="en-US" dirty="0" smtClean="0"/>
            <a:t>Resources: </a:t>
          </a:r>
          <a:r>
            <a:rPr lang="en-US" dirty="0" smtClean="0">
              <a:hlinkClick xmlns:r="http://schemas.openxmlformats.org/officeDocument/2006/relationships" r:id="rId1"/>
            </a:rPr>
            <a:t>SPARK101</a:t>
          </a:r>
          <a:endParaRPr lang="en-US" dirty="0"/>
        </a:p>
      </dgm:t>
    </dgm:pt>
    <dgm:pt modelId="{D2FC0D3F-0080-4FA5-9483-2BE54A6F2AC6}" type="parTrans" cxnId="{9795D601-6BA9-4AD8-8646-4441EE606D46}">
      <dgm:prSet/>
      <dgm:spPr/>
      <dgm:t>
        <a:bodyPr/>
        <a:lstStyle/>
        <a:p>
          <a:endParaRPr lang="en-US"/>
        </a:p>
      </dgm:t>
    </dgm:pt>
    <dgm:pt modelId="{9D690697-F766-4ADA-AC7A-95D241955259}" type="sibTrans" cxnId="{9795D601-6BA9-4AD8-8646-4441EE606D46}">
      <dgm:prSet/>
      <dgm:spPr/>
      <dgm:t>
        <a:bodyPr/>
        <a:lstStyle/>
        <a:p>
          <a:endParaRPr lang="en-US"/>
        </a:p>
      </dgm:t>
    </dgm:pt>
    <dgm:pt modelId="{228CE3F2-FE43-4492-B08C-A53D91C49042}">
      <dgm:prSet phldrT="[Text]" phldr="1"/>
      <dgm:spPr/>
      <dgm:t>
        <a:bodyPr/>
        <a:lstStyle/>
        <a:p>
          <a:endParaRPr lang="en-US"/>
        </a:p>
      </dgm:t>
    </dgm:pt>
    <dgm:pt modelId="{FA1BFD36-FF94-4F60-9744-FA981C176D2D}" type="parTrans" cxnId="{D6060FFC-3A19-45F0-A71A-C76713AEB2B5}">
      <dgm:prSet/>
      <dgm:spPr/>
      <dgm:t>
        <a:bodyPr/>
        <a:lstStyle/>
        <a:p>
          <a:endParaRPr lang="en-US"/>
        </a:p>
      </dgm:t>
    </dgm:pt>
    <dgm:pt modelId="{DCD732AC-AE25-4630-AF88-11F011AE2A53}" type="sibTrans" cxnId="{D6060FFC-3A19-45F0-A71A-C76713AEB2B5}">
      <dgm:prSet/>
      <dgm:spPr/>
      <dgm:t>
        <a:bodyPr/>
        <a:lstStyle/>
        <a:p>
          <a:endParaRPr lang="en-US"/>
        </a:p>
      </dgm:t>
    </dgm:pt>
    <dgm:pt modelId="{2398E3EA-8C39-4976-9D33-85D375C66C97}">
      <dgm:prSet phldrT="[Text]"/>
      <dgm:spPr/>
      <dgm:t>
        <a:bodyPr/>
        <a:lstStyle/>
        <a:p>
          <a:r>
            <a:rPr lang="en-US" dirty="0" smtClean="0"/>
            <a:t>Sharing</a:t>
          </a:r>
          <a:endParaRPr lang="en-US" dirty="0"/>
        </a:p>
      </dgm:t>
    </dgm:pt>
    <dgm:pt modelId="{1D0A69F0-A966-4853-9E3C-EDCE007E6D3A}" type="parTrans" cxnId="{F605E964-9838-4413-A96D-126090140D9D}">
      <dgm:prSet/>
      <dgm:spPr/>
      <dgm:t>
        <a:bodyPr/>
        <a:lstStyle/>
        <a:p>
          <a:endParaRPr lang="en-US"/>
        </a:p>
      </dgm:t>
    </dgm:pt>
    <dgm:pt modelId="{F6545583-4594-42CD-BE16-289003E90C4B}" type="sibTrans" cxnId="{F605E964-9838-4413-A96D-126090140D9D}">
      <dgm:prSet/>
      <dgm:spPr/>
      <dgm:t>
        <a:bodyPr/>
        <a:lstStyle/>
        <a:p>
          <a:endParaRPr lang="en-US"/>
        </a:p>
      </dgm:t>
    </dgm:pt>
    <dgm:pt modelId="{5D60E21F-75B6-4687-A5F7-76B8F80E00E1}">
      <dgm:prSet phldrT="[Text]" phldr="1"/>
      <dgm:spPr/>
      <dgm:t>
        <a:bodyPr/>
        <a:lstStyle/>
        <a:p>
          <a:endParaRPr lang="en-US" dirty="0"/>
        </a:p>
      </dgm:t>
    </dgm:pt>
    <dgm:pt modelId="{DF2B3E32-E084-48D1-BCF6-8C62563361A9}" type="sibTrans" cxnId="{45D87F52-2353-4450-8994-1A228BEF8BB1}">
      <dgm:prSet/>
      <dgm:spPr/>
      <dgm:t>
        <a:bodyPr/>
        <a:lstStyle/>
        <a:p>
          <a:endParaRPr lang="en-US"/>
        </a:p>
      </dgm:t>
    </dgm:pt>
    <dgm:pt modelId="{66133FF3-4AED-4E47-A64E-74B2AF39D1FB}" type="parTrans" cxnId="{45D87F52-2353-4450-8994-1A228BEF8BB1}">
      <dgm:prSet/>
      <dgm:spPr/>
      <dgm:t>
        <a:bodyPr/>
        <a:lstStyle/>
        <a:p>
          <a:endParaRPr lang="en-US"/>
        </a:p>
      </dgm:t>
    </dgm:pt>
    <dgm:pt modelId="{44445E63-D08C-45E8-AAA2-9273B1993D8B}" type="pres">
      <dgm:prSet presAssocID="{0D567DC0-D152-43E5-9C43-A611DE6655F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6BA22A6-6045-492B-92EF-B64C85A6C8F9}" type="pres">
      <dgm:prSet presAssocID="{5D60E21F-75B6-4687-A5F7-76B8F80E00E1}" presName="linNode" presStyleCnt="0"/>
      <dgm:spPr/>
    </dgm:pt>
    <dgm:pt modelId="{3CCC27AB-BB03-48C0-BC2D-53AA02584FBC}" type="pres">
      <dgm:prSet presAssocID="{5D60E21F-75B6-4687-A5F7-76B8F80E00E1}" presName="parTx" presStyleLbl="revTx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88BD6E-AE03-42EE-B383-07A35AAA9270}" type="pres">
      <dgm:prSet presAssocID="{5D60E21F-75B6-4687-A5F7-76B8F80E00E1}" presName="bracket" presStyleLbl="parChTrans1D1" presStyleIdx="0" presStyleCnt="2"/>
      <dgm:spPr/>
    </dgm:pt>
    <dgm:pt modelId="{A25227A0-097A-476B-8534-D51B79E240EF}" type="pres">
      <dgm:prSet presAssocID="{5D60E21F-75B6-4687-A5F7-76B8F80E00E1}" presName="spH" presStyleCnt="0"/>
      <dgm:spPr/>
    </dgm:pt>
    <dgm:pt modelId="{A07CC820-4C91-4ADA-99C9-1E4464A32C68}" type="pres">
      <dgm:prSet presAssocID="{5D60E21F-75B6-4687-A5F7-76B8F80E00E1}" presName="desTx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026BCA-55F8-471D-A7C1-311D3A0606F8}" type="pres">
      <dgm:prSet presAssocID="{DF2B3E32-E084-48D1-BCF6-8C62563361A9}" presName="spV" presStyleCnt="0"/>
      <dgm:spPr/>
    </dgm:pt>
    <dgm:pt modelId="{7E7BE091-797D-462C-B316-67EDD4638E10}" type="pres">
      <dgm:prSet presAssocID="{228CE3F2-FE43-4492-B08C-A53D91C49042}" presName="linNode" presStyleCnt="0"/>
      <dgm:spPr/>
    </dgm:pt>
    <dgm:pt modelId="{C372B53A-5FD7-4B2D-907A-E1AF40E8A503}" type="pres">
      <dgm:prSet presAssocID="{228CE3F2-FE43-4492-B08C-A53D91C49042}" presName="parTx" presStyleLbl="revTx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E462856-DCDF-4F45-AC02-909D1D84DEC2}" type="pres">
      <dgm:prSet presAssocID="{228CE3F2-FE43-4492-B08C-A53D91C49042}" presName="bracket" presStyleLbl="parChTrans1D1" presStyleIdx="1" presStyleCnt="2"/>
      <dgm:spPr/>
    </dgm:pt>
    <dgm:pt modelId="{8771432A-DAC9-451F-8A88-7D5C2EF4BD2D}" type="pres">
      <dgm:prSet presAssocID="{228CE3F2-FE43-4492-B08C-A53D91C49042}" presName="spH" presStyleCnt="0"/>
      <dgm:spPr/>
    </dgm:pt>
    <dgm:pt modelId="{636A3E84-71E6-4766-A55C-61B55C8FE609}" type="pres">
      <dgm:prSet presAssocID="{228CE3F2-FE43-4492-B08C-A53D91C49042}" presName="desT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605E964-9838-4413-A96D-126090140D9D}" srcId="{228CE3F2-FE43-4492-B08C-A53D91C49042}" destId="{2398E3EA-8C39-4976-9D33-85D375C66C97}" srcOrd="0" destOrd="0" parTransId="{1D0A69F0-A966-4853-9E3C-EDCE007E6D3A}" sibTransId="{F6545583-4594-42CD-BE16-289003E90C4B}"/>
    <dgm:cxn modelId="{4CEDCC34-849F-4BF6-ABB1-09C72CE42A21}" type="presOf" srcId="{228CE3F2-FE43-4492-B08C-A53D91C49042}" destId="{C372B53A-5FD7-4B2D-907A-E1AF40E8A503}" srcOrd="0" destOrd="0" presId="urn:diagrams.loki3.com/BracketList"/>
    <dgm:cxn modelId="{3BC73D3A-25A3-4776-8F4A-40EEAB2AE8B7}" type="presOf" srcId="{2398E3EA-8C39-4976-9D33-85D375C66C97}" destId="{636A3E84-71E6-4766-A55C-61B55C8FE609}" srcOrd="0" destOrd="0" presId="urn:diagrams.loki3.com/BracketList"/>
    <dgm:cxn modelId="{45D87F52-2353-4450-8994-1A228BEF8BB1}" srcId="{0D567DC0-D152-43E5-9C43-A611DE6655F2}" destId="{5D60E21F-75B6-4687-A5F7-76B8F80E00E1}" srcOrd="0" destOrd="0" parTransId="{66133FF3-4AED-4E47-A64E-74B2AF39D1FB}" sibTransId="{DF2B3E32-E084-48D1-BCF6-8C62563361A9}"/>
    <dgm:cxn modelId="{9795D601-6BA9-4AD8-8646-4441EE606D46}" srcId="{5D60E21F-75B6-4687-A5F7-76B8F80E00E1}" destId="{D9FE215B-C1B6-41E1-8137-AB3C1E11C921}" srcOrd="0" destOrd="0" parTransId="{D2FC0D3F-0080-4FA5-9483-2BE54A6F2AC6}" sibTransId="{9D690697-F766-4ADA-AC7A-95D241955259}"/>
    <dgm:cxn modelId="{96CAC7F7-0481-4BCB-8016-AA2796B8955A}" type="presOf" srcId="{D9FE215B-C1B6-41E1-8137-AB3C1E11C921}" destId="{A07CC820-4C91-4ADA-99C9-1E4464A32C68}" srcOrd="0" destOrd="0" presId="urn:diagrams.loki3.com/BracketList"/>
    <dgm:cxn modelId="{BB858C60-EB2F-420A-B42E-362DA6EC9268}" type="presOf" srcId="{5D60E21F-75B6-4687-A5F7-76B8F80E00E1}" destId="{3CCC27AB-BB03-48C0-BC2D-53AA02584FBC}" srcOrd="0" destOrd="0" presId="urn:diagrams.loki3.com/BracketList"/>
    <dgm:cxn modelId="{664F9A55-0140-4DA0-A5FE-5A66D68DEEDB}" type="presOf" srcId="{0D567DC0-D152-43E5-9C43-A611DE6655F2}" destId="{44445E63-D08C-45E8-AAA2-9273B1993D8B}" srcOrd="0" destOrd="0" presId="urn:diagrams.loki3.com/BracketList"/>
    <dgm:cxn modelId="{D6060FFC-3A19-45F0-A71A-C76713AEB2B5}" srcId="{0D567DC0-D152-43E5-9C43-A611DE6655F2}" destId="{228CE3F2-FE43-4492-B08C-A53D91C49042}" srcOrd="1" destOrd="0" parTransId="{FA1BFD36-FF94-4F60-9744-FA981C176D2D}" sibTransId="{DCD732AC-AE25-4630-AF88-11F011AE2A53}"/>
    <dgm:cxn modelId="{086A7E95-F6E0-44BA-AA73-80C447BD8AAD}" type="presParOf" srcId="{44445E63-D08C-45E8-AAA2-9273B1993D8B}" destId="{B6BA22A6-6045-492B-92EF-B64C85A6C8F9}" srcOrd="0" destOrd="0" presId="urn:diagrams.loki3.com/BracketList"/>
    <dgm:cxn modelId="{FA8910CF-3ABB-459E-8C3D-CA057CE307A8}" type="presParOf" srcId="{B6BA22A6-6045-492B-92EF-B64C85A6C8F9}" destId="{3CCC27AB-BB03-48C0-BC2D-53AA02584FBC}" srcOrd="0" destOrd="0" presId="urn:diagrams.loki3.com/BracketList"/>
    <dgm:cxn modelId="{E1794179-96C6-481A-8200-9DC5327E3E63}" type="presParOf" srcId="{B6BA22A6-6045-492B-92EF-B64C85A6C8F9}" destId="{0C88BD6E-AE03-42EE-B383-07A35AAA9270}" srcOrd="1" destOrd="0" presId="urn:diagrams.loki3.com/BracketList"/>
    <dgm:cxn modelId="{00918359-AE32-4471-AAB9-3C880763BC5D}" type="presParOf" srcId="{B6BA22A6-6045-492B-92EF-B64C85A6C8F9}" destId="{A25227A0-097A-476B-8534-D51B79E240EF}" srcOrd="2" destOrd="0" presId="urn:diagrams.loki3.com/BracketList"/>
    <dgm:cxn modelId="{150259D2-2592-47B3-BDEC-525A7C3D53F1}" type="presParOf" srcId="{B6BA22A6-6045-492B-92EF-B64C85A6C8F9}" destId="{A07CC820-4C91-4ADA-99C9-1E4464A32C68}" srcOrd="3" destOrd="0" presId="urn:diagrams.loki3.com/BracketList"/>
    <dgm:cxn modelId="{CA756066-9B90-4F15-9852-55F28304DD09}" type="presParOf" srcId="{44445E63-D08C-45E8-AAA2-9273B1993D8B}" destId="{66026BCA-55F8-471D-A7C1-311D3A0606F8}" srcOrd="1" destOrd="0" presId="urn:diagrams.loki3.com/BracketList"/>
    <dgm:cxn modelId="{48B2F091-8DE3-496C-AB60-6F5555FF2DC5}" type="presParOf" srcId="{44445E63-D08C-45E8-AAA2-9273B1993D8B}" destId="{7E7BE091-797D-462C-B316-67EDD4638E10}" srcOrd="2" destOrd="0" presId="urn:diagrams.loki3.com/BracketList"/>
    <dgm:cxn modelId="{2976FDE6-6AAC-42C2-AE46-D1C4B355B563}" type="presParOf" srcId="{7E7BE091-797D-462C-B316-67EDD4638E10}" destId="{C372B53A-5FD7-4B2D-907A-E1AF40E8A503}" srcOrd="0" destOrd="0" presId="urn:diagrams.loki3.com/BracketList"/>
    <dgm:cxn modelId="{A3A8029A-036D-4133-BF4A-303CFD798419}" type="presParOf" srcId="{7E7BE091-797D-462C-B316-67EDD4638E10}" destId="{5E462856-DCDF-4F45-AC02-909D1D84DEC2}" srcOrd="1" destOrd="0" presId="urn:diagrams.loki3.com/BracketList"/>
    <dgm:cxn modelId="{7FBA043E-ABCD-4A24-9993-A48165D4990A}" type="presParOf" srcId="{7E7BE091-797D-462C-B316-67EDD4638E10}" destId="{8771432A-DAC9-451F-8A88-7D5C2EF4BD2D}" srcOrd="2" destOrd="0" presId="urn:diagrams.loki3.com/BracketList"/>
    <dgm:cxn modelId="{10312E07-B165-4661-B842-CAAFE656152C}" type="presParOf" srcId="{7E7BE091-797D-462C-B316-67EDD4638E10}" destId="{636A3E84-71E6-4766-A55C-61B55C8FE609}" srcOrd="3" destOrd="0" presId="urn:diagrams.loki3.com/Bracket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CC27AB-BB03-48C0-BC2D-53AA02584FBC}">
      <dsp:nvSpPr>
        <dsp:cNvPr id="0" name=""/>
        <dsp:cNvSpPr/>
      </dsp:nvSpPr>
      <dsp:spPr>
        <a:xfrm>
          <a:off x="0" y="738957"/>
          <a:ext cx="1522511" cy="693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8920" tIns="88900" rIns="248920" bIns="88900" numCol="1" spcCol="1270" anchor="ctr" anchorCtr="0">
          <a:noAutofit/>
        </a:bodyPr>
        <a:lstStyle/>
        <a:p>
          <a:pPr lvl="0" algn="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500" kern="1200" dirty="0"/>
        </a:p>
      </dsp:txBody>
      <dsp:txXfrm>
        <a:off x="0" y="738957"/>
        <a:ext cx="1522511" cy="693000"/>
      </dsp:txXfrm>
    </dsp:sp>
    <dsp:sp modelId="{0C88BD6E-AE03-42EE-B383-07A35AAA9270}">
      <dsp:nvSpPr>
        <dsp:cNvPr id="0" name=""/>
        <dsp:cNvSpPr/>
      </dsp:nvSpPr>
      <dsp:spPr>
        <a:xfrm>
          <a:off x="1522511" y="219207"/>
          <a:ext cx="304502" cy="1732500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7CC820-4C91-4ADA-99C9-1E4464A32C68}">
      <dsp:nvSpPr>
        <dsp:cNvPr id="0" name=""/>
        <dsp:cNvSpPr/>
      </dsp:nvSpPr>
      <dsp:spPr>
        <a:xfrm>
          <a:off x="1948814" y="219207"/>
          <a:ext cx="4141231" cy="17325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500" kern="1200" dirty="0" smtClean="0"/>
            <a:t>Resources: </a:t>
          </a:r>
          <a:r>
            <a:rPr lang="en-US" sz="3500" kern="1200" dirty="0" smtClean="0">
              <a:hlinkClick xmlns:r="http://schemas.openxmlformats.org/officeDocument/2006/relationships" r:id="rId1" action="ppaction://hlinkfile"/>
            </a:rPr>
            <a:t>Engineering by Design</a:t>
          </a:r>
          <a:endParaRPr lang="en-US" sz="3500" kern="1200" dirty="0"/>
        </a:p>
      </dsp:txBody>
      <dsp:txXfrm>
        <a:off x="1948814" y="219207"/>
        <a:ext cx="4141231" cy="1732500"/>
      </dsp:txXfrm>
    </dsp:sp>
    <dsp:sp modelId="{C372B53A-5FD7-4B2D-907A-E1AF40E8A503}">
      <dsp:nvSpPr>
        <dsp:cNvPr id="0" name=""/>
        <dsp:cNvSpPr/>
      </dsp:nvSpPr>
      <dsp:spPr>
        <a:xfrm>
          <a:off x="0" y="2110191"/>
          <a:ext cx="1524000" cy="693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8920" tIns="88900" rIns="248920" bIns="88900" numCol="1" spcCol="1270" anchor="ctr" anchorCtr="0">
          <a:noAutofit/>
        </a:bodyPr>
        <a:lstStyle/>
        <a:p>
          <a:pPr lvl="0" algn="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500" kern="1200"/>
        </a:p>
      </dsp:txBody>
      <dsp:txXfrm>
        <a:off x="0" y="2110191"/>
        <a:ext cx="1524000" cy="693000"/>
      </dsp:txXfrm>
    </dsp:sp>
    <dsp:sp modelId="{5E462856-DCDF-4F45-AC02-909D1D84DEC2}">
      <dsp:nvSpPr>
        <dsp:cNvPr id="0" name=""/>
        <dsp:cNvSpPr/>
      </dsp:nvSpPr>
      <dsp:spPr>
        <a:xfrm>
          <a:off x="1523999" y="2077707"/>
          <a:ext cx="304800" cy="757968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6A3E84-71E6-4766-A55C-61B55C8FE609}">
      <dsp:nvSpPr>
        <dsp:cNvPr id="0" name=""/>
        <dsp:cNvSpPr/>
      </dsp:nvSpPr>
      <dsp:spPr>
        <a:xfrm>
          <a:off x="1950719" y="2077707"/>
          <a:ext cx="4145280" cy="75796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500" kern="1200" dirty="0" smtClean="0"/>
            <a:t>Sharing</a:t>
          </a:r>
          <a:endParaRPr lang="en-US" sz="3500" kern="1200" dirty="0"/>
        </a:p>
      </dsp:txBody>
      <dsp:txXfrm>
        <a:off x="1950719" y="2077707"/>
        <a:ext cx="4145280" cy="75796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CC27AB-BB03-48C0-BC2D-53AA02584FBC}">
      <dsp:nvSpPr>
        <dsp:cNvPr id="0" name=""/>
        <dsp:cNvSpPr/>
      </dsp:nvSpPr>
      <dsp:spPr>
        <a:xfrm>
          <a:off x="0" y="738957"/>
          <a:ext cx="1522511" cy="693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8920" tIns="88900" rIns="248920" bIns="88900" numCol="1" spcCol="1270" anchor="ctr" anchorCtr="0">
          <a:noAutofit/>
        </a:bodyPr>
        <a:lstStyle/>
        <a:p>
          <a:pPr lvl="0" algn="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500" kern="1200" dirty="0"/>
        </a:p>
      </dsp:txBody>
      <dsp:txXfrm>
        <a:off x="0" y="738957"/>
        <a:ext cx="1522511" cy="693000"/>
      </dsp:txXfrm>
    </dsp:sp>
    <dsp:sp modelId="{0C88BD6E-AE03-42EE-B383-07A35AAA9270}">
      <dsp:nvSpPr>
        <dsp:cNvPr id="0" name=""/>
        <dsp:cNvSpPr/>
      </dsp:nvSpPr>
      <dsp:spPr>
        <a:xfrm>
          <a:off x="1522511" y="457425"/>
          <a:ext cx="304502" cy="1256062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7CC820-4C91-4ADA-99C9-1E4464A32C68}">
      <dsp:nvSpPr>
        <dsp:cNvPr id="0" name=""/>
        <dsp:cNvSpPr/>
      </dsp:nvSpPr>
      <dsp:spPr>
        <a:xfrm>
          <a:off x="1948814" y="457425"/>
          <a:ext cx="4141231" cy="12560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500" kern="1200" dirty="0" smtClean="0"/>
            <a:t>Resources: </a:t>
          </a:r>
          <a:r>
            <a:rPr lang="en-US" sz="3500" kern="1200" dirty="0" smtClean="0">
              <a:hlinkClick xmlns:r="http://schemas.openxmlformats.org/officeDocument/2006/relationships" r:id="rId1"/>
            </a:rPr>
            <a:t>SPARK101</a:t>
          </a:r>
          <a:endParaRPr lang="en-US" sz="3500" kern="1200" dirty="0"/>
        </a:p>
      </dsp:txBody>
      <dsp:txXfrm>
        <a:off x="1948814" y="457425"/>
        <a:ext cx="4141231" cy="1256062"/>
      </dsp:txXfrm>
    </dsp:sp>
    <dsp:sp modelId="{C372B53A-5FD7-4B2D-907A-E1AF40E8A503}">
      <dsp:nvSpPr>
        <dsp:cNvPr id="0" name=""/>
        <dsp:cNvSpPr/>
      </dsp:nvSpPr>
      <dsp:spPr>
        <a:xfrm>
          <a:off x="0" y="1871972"/>
          <a:ext cx="1524000" cy="693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8920" tIns="88900" rIns="248920" bIns="88900" numCol="1" spcCol="1270" anchor="ctr" anchorCtr="0">
          <a:noAutofit/>
        </a:bodyPr>
        <a:lstStyle/>
        <a:p>
          <a:pPr lvl="0" algn="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500" kern="1200"/>
        </a:p>
      </dsp:txBody>
      <dsp:txXfrm>
        <a:off x="0" y="1871972"/>
        <a:ext cx="1524000" cy="693000"/>
      </dsp:txXfrm>
    </dsp:sp>
    <dsp:sp modelId="{5E462856-DCDF-4F45-AC02-909D1D84DEC2}">
      <dsp:nvSpPr>
        <dsp:cNvPr id="0" name=""/>
        <dsp:cNvSpPr/>
      </dsp:nvSpPr>
      <dsp:spPr>
        <a:xfrm>
          <a:off x="1523999" y="1839488"/>
          <a:ext cx="304800" cy="757968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6A3E84-71E6-4766-A55C-61B55C8FE609}">
      <dsp:nvSpPr>
        <dsp:cNvPr id="0" name=""/>
        <dsp:cNvSpPr/>
      </dsp:nvSpPr>
      <dsp:spPr>
        <a:xfrm>
          <a:off x="1950719" y="1839488"/>
          <a:ext cx="4145280" cy="75796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500" kern="1200" dirty="0" smtClean="0"/>
            <a:t>Sharing</a:t>
          </a:r>
          <a:endParaRPr lang="en-US" sz="3500" kern="1200" dirty="0"/>
        </a:p>
      </dsp:txBody>
      <dsp:txXfrm>
        <a:off x="1950719" y="1839488"/>
        <a:ext cx="4145280" cy="7579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diagrams.loki3.com/BracketList">
  <dgm:title val="Vertical Bracket List"/>
  <dgm:desc val="Use to show grouped blocks of information.  Works well with large amounts of Level 2 text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diagrams.loki3.com/BracketList">
  <dgm:title val="Vertical Bracket List"/>
  <dgm:desc val="Use to show grouped blocks of information.  Works well with large amounts of Level 2 text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3763" cy="462042"/>
          </a:xfrm>
          <a:prstGeom prst="rect">
            <a:avLst/>
          </a:prstGeom>
        </p:spPr>
        <p:txBody>
          <a:bodyPr vert="horz" lIns="92546" tIns="46273" rIns="92546" bIns="4627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9466" y="0"/>
            <a:ext cx="3013763" cy="462042"/>
          </a:xfrm>
          <a:prstGeom prst="rect">
            <a:avLst/>
          </a:prstGeom>
        </p:spPr>
        <p:txBody>
          <a:bodyPr vert="horz" lIns="92546" tIns="46273" rIns="92546" bIns="46273" rtlCol="0"/>
          <a:lstStyle>
            <a:lvl1pPr algn="r">
              <a:defRPr sz="1200"/>
            </a:lvl1pPr>
          </a:lstStyle>
          <a:p>
            <a:fld id="{FECFB889-9597-F54E-B756-893EB989818A}" type="datetimeFigureOut">
              <a:rPr lang="en-US" smtClean="0"/>
              <a:pPr/>
              <a:t>10/1/2014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693738"/>
            <a:ext cx="4618038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546" tIns="46273" rIns="92546" bIns="4627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484" y="4389398"/>
            <a:ext cx="5563870" cy="4158377"/>
          </a:xfrm>
          <a:prstGeom prst="rect">
            <a:avLst/>
          </a:prstGeom>
        </p:spPr>
        <p:txBody>
          <a:bodyPr vert="horz" lIns="92546" tIns="46273" rIns="92546" bIns="4627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7192"/>
            <a:ext cx="3013763" cy="462042"/>
          </a:xfrm>
          <a:prstGeom prst="rect">
            <a:avLst/>
          </a:prstGeom>
        </p:spPr>
        <p:txBody>
          <a:bodyPr vert="horz" lIns="92546" tIns="46273" rIns="92546" bIns="4627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9466" y="8777192"/>
            <a:ext cx="3013763" cy="462042"/>
          </a:xfrm>
          <a:prstGeom prst="rect">
            <a:avLst/>
          </a:prstGeom>
        </p:spPr>
        <p:txBody>
          <a:bodyPr vert="horz" lIns="92546" tIns="46273" rIns="92546" bIns="46273" rtlCol="0" anchor="b"/>
          <a:lstStyle>
            <a:lvl1pPr algn="r">
              <a:defRPr sz="1200"/>
            </a:lvl1pPr>
          </a:lstStyle>
          <a:p>
            <a:fld id="{89B7044D-5EA2-A549-A22F-1197C71C04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9697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B7044D-5EA2-A549-A22F-1197C71C049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4650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B7044D-5EA2-A549-A22F-1197C71C0491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5424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B7044D-5EA2-A549-A22F-1197C71C0491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4754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B7044D-5EA2-A549-A22F-1197C71C0491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5935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25538" y="706438"/>
            <a:ext cx="4705350" cy="3529012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5484" y="4469614"/>
            <a:ext cx="5563870" cy="4235384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036851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Take to wiki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B7044D-5EA2-A549-A22F-1197C71C0491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48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Take to wiki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B7044D-5EA2-A549-A22F-1197C71C0491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0396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10/1/2014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10/1/2014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10/1/2014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10/1/2014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10/1/2014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10/1/2014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10/1/2014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10/1/2014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10/1/2014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10/1/2014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10/1/2014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BE5669-5E56-D243-9B60-BE07C501DCBF}" type="datetimeFigureOut">
              <a:rPr lang="en-US" smtClean="0"/>
              <a:pPr/>
              <a:t>10/1/2014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ortal.state.pa.us/portal/server.pt/community/technology_education/14635/form/673069" TargetMode="External"/><Relationship Id="rId2" Type="http://schemas.openxmlformats.org/officeDocument/2006/relationships/hyperlink" Target="http://www.iteea.org/EbD/CATTS/ebdconsortiumofstates.htm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teea.org/EbD/CATTSresources/StateEbDWebsites/PA/CATTSresourcesPA06.htm" TargetMode="External"/><Relationship Id="rId2" Type="http://schemas.openxmlformats.org/officeDocument/2006/relationships/hyperlink" Target="http://www.iteea.org/EbD/CATTSresources/StateSiteAgreements/PennsylvaniaSiteAgreement.htm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cliu21cng.wikispaces.com/file/view/Full%20STEAM%20Ahead.pdf/517542302/Full%20STEAM%20Ahead.pdf" TargetMode="External"/><Relationship Id="rId7" Type="http://schemas.openxmlformats.org/officeDocument/2006/relationships/hyperlink" Target="http://cliu21cng.wikispaces.com/file/view/STEM%20Teachers%20in%20PLC.pdf/524584458/STEM%20Teachers%20in%20PLC.pdf" TargetMode="External"/><Relationship Id="rId2" Type="http://schemas.openxmlformats.org/officeDocument/2006/relationships/hyperlink" Target="http://cliu21cng.wikispaces.com/file/view/STEM%20%2B%20Art%20STEAM.pdf/517542174/STEM%20%2B%20Art%20STEAM.pdf" TargetMode="Externa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.png"/><Relationship Id="rId5" Type="http://schemas.openxmlformats.org/officeDocument/2006/relationships/hyperlink" Target="CRM_math-sci_KH11.pdf" TargetMode="External"/><Relationship Id="rId4" Type="http://schemas.openxmlformats.org/officeDocument/2006/relationships/hyperlink" Target="Depth%20of%20Knowledge_Framework%20for%20Math.pdf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docs.google.com/forms/d/1CBUSsn3PONhxAqri4nS1jlH74kC59EZlx4pFDH2s9t0/viewform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youtube.com/watch?v=fK2VdctV_h4" TargetMode="External"/><Relationship Id="rId4" Type="http://schemas.openxmlformats.org/officeDocument/2006/relationships/hyperlink" Target="https://www.youtube.com/watch?v=zgB-Diy8imo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.png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cliu21cng.wikispaces.com/file/view/SoundWaves.pdf/524583370/SoundWaves.pdf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hyperlink" Target="http://cliu21cng.wikispaces.com/file/view/Popsicle%20Bridge.pdf/524584286/Popsicle%20Bridge.pdf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Secondary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 smtClean="0">
                <a:solidFill>
                  <a:srgbClr val="7030A0"/>
                </a:solidFill>
              </a:rPr>
              <a:t>STEM</a:t>
            </a:r>
            <a:br>
              <a:rPr lang="en-US" dirty="0" smtClean="0">
                <a:solidFill>
                  <a:srgbClr val="7030A0"/>
                </a:solidFill>
              </a:rPr>
            </a:br>
            <a:r>
              <a:rPr lang="en-US" dirty="0" smtClean="0">
                <a:solidFill>
                  <a:srgbClr val="7030A0"/>
                </a:solidFill>
              </a:rPr>
              <a:t>Content Networking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October 2, 2014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0398" y="5105400"/>
            <a:ext cx="1773602" cy="172471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6200" y="5779026"/>
            <a:ext cx="3449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Joseph A. Page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pagej1@cliu.org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x1261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STEM at our Sites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are we currently doing?</a:t>
            </a:r>
          </a:p>
          <a:p>
            <a:pPr lvl="1"/>
            <a:r>
              <a:rPr lang="en-US" dirty="0" smtClean="0"/>
              <a:t>What’s changed in the last year?</a:t>
            </a:r>
          </a:p>
          <a:p>
            <a:r>
              <a:rPr lang="en-US" dirty="0" smtClean="0"/>
              <a:t>What are the possibilities?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0398" y="5105400"/>
            <a:ext cx="1773602" cy="172471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6200" y="5779026"/>
            <a:ext cx="3449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Joseph A. Page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pagej1@cliu.org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x1261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0398" y="5105400"/>
            <a:ext cx="1773602" cy="172471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251913" y="1125739"/>
            <a:ext cx="4111510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STEM</a:t>
            </a:r>
            <a:endParaRPr lang="en-US" sz="1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200" y="5779026"/>
            <a:ext cx="3449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Joseph A. Page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pagej1@cliu.org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x1261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934481958"/>
              </p:ext>
            </p:extLst>
          </p:nvPr>
        </p:nvGraphicFramePr>
        <p:xfrm>
          <a:off x="2829263" y="751676"/>
          <a:ext cx="6096000" cy="30548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46244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Instructions for </a:t>
            </a:r>
            <a:r>
              <a:rPr lang="en-US" dirty="0" err="1" smtClean="0"/>
              <a:t>EbD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b="1" dirty="0"/>
              <a:t>Getting Started with Engineering </a:t>
            </a:r>
            <a:r>
              <a:rPr lang="en-US" b="1" dirty="0" smtClean="0"/>
              <a:t>by Design</a:t>
            </a:r>
            <a:r>
              <a:rPr lang="en-US" b="1" dirty="0"/>
              <a:t>:</a:t>
            </a:r>
          </a:p>
          <a:p>
            <a:pPr lvl="0"/>
            <a:r>
              <a:rPr lang="en-US" dirty="0" smtClean="0"/>
              <a:t>PA </a:t>
            </a:r>
            <a:r>
              <a:rPr lang="en-US" dirty="0"/>
              <a:t>Engineer by Design (Bill </a:t>
            </a:r>
            <a:r>
              <a:rPr lang="en-US" dirty="0" err="1"/>
              <a:t>Betrand</a:t>
            </a:r>
            <a:r>
              <a:rPr lang="en-US" dirty="0"/>
              <a:t>, PDE)</a:t>
            </a:r>
          </a:p>
          <a:p>
            <a:pPr lvl="1"/>
            <a:r>
              <a:rPr lang="en-US" u="sng" dirty="0">
                <a:hlinkClick r:id="rId2"/>
              </a:rPr>
              <a:t>http://</a:t>
            </a:r>
            <a:r>
              <a:rPr lang="en-US" u="sng" dirty="0" smtClean="0">
                <a:hlinkClick r:id="rId2"/>
              </a:rPr>
              <a:t>www.iteea.org/EbD/CATTS/ebdconsortiumofstates.htm</a:t>
            </a:r>
            <a:endParaRPr lang="en-US" u="sng" dirty="0" smtClean="0"/>
          </a:p>
          <a:p>
            <a:pPr lvl="1"/>
            <a:r>
              <a:rPr lang="en-US" dirty="0" smtClean="0"/>
              <a:t>Click Access</a:t>
            </a:r>
            <a:endParaRPr lang="en-US" dirty="0"/>
          </a:p>
          <a:p>
            <a:pPr lvl="0"/>
            <a:r>
              <a:rPr lang="en-US" dirty="0"/>
              <a:t>Complete Application (Only</a:t>
            </a:r>
            <a:r>
              <a:rPr lang="en-US" u="sng" dirty="0"/>
              <a:t> </a:t>
            </a:r>
            <a:r>
              <a:rPr lang="en-US" b="1" u="sng" dirty="0"/>
              <a:t>one</a:t>
            </a:r>
            <a:r>
              <a:rPr lang="en-US" u="sng" dirty="0"/>
              <a:t> </a:t>
            </a:r>
            <a:r>
              <a:rPr lang="en-US" dirty="0"/>
              <a:t>application is required per district/building/grade/etc…)</a:t>
            </a:r>
          </a:p>
          <a:p>
            <a:pPr lvl="1"/>
            <a:r>
              <a:rPr lang="en-US" u="sng" dirty="0">
                <a:hlinkClick r:id="rId3"/>
              </a:rPr>
              <a:t>http://www.portal.state.pa.us/portal/server.pt/community/technology_education/14635/form/673069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09078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dirty="0"/>
              <a:t>Getting Resources:</a:t>
            </a:r>
            <a:endParaRPr lang="en-US" dirty="0"/>
          </a:p>
          <a:p>
            <a:pPr lvl="0"/>
            <a:r>
              <a:rPr lang="en-US" dirty="0"/>
              <a:t>PA Engineer by Design Materials:</a:t>
            </a:r>
          </a:p>
          <a:p>
            <a:pPr lvl="1"/>
            <a:r>
              <a:rPr lang="en-US" u="sng" dirty="0">
                <a:hlinkClick r:id="rId2"/>
              </a:rPr>
              <a:t>http://www.iteea.org/EbD/CATTSresources/StateSiteAgreements/PennsylvaniaSiteAgreement.htm</a:t>
            </a:r>
            <a:endParaRPr lang="en-US" dirty="0"/>
          </a:p>
          <a:p>
            <a:pPr lvl="2"/>
            <a:r>
              <a:rPr lang="en-US" dirty="0"/>
              <a:t>Enter your valid email address</a:t>
            </a:r>
          </a:p>
          <a:p>
            <a:pPr lvl="2"/>
            <a:r>
              <a:rPr lang="en-US" dirty="0"/>
              <a:t>Click accept</a:t>
            </a:r>
          </a:p>
          <a:p>
            <a:pPr lvl="2"/>
            <a:r>
              <a:rPr lang="en-US" dirty="0"/>
              <a:t>Enter 1</a:t>
            </a:r>
            <a:r>
              <a:rPr lang="en-US" baseline="30000" dirty="0"/>
              <a:t>st</a:t>
            </a:r>
            <a:r>
              <a:rPr lang="en-US" dirty="0"/>
              <a:t> Password</a:t>
            </a:r>
          </a:p>
          <a:p>
            <a:pPr lvl="0"/>
            <a:r>
              <a:rPr lang="en-US" dirty="0"/>
              <a:t>Redirected to:</a:t>
            </a:r>
          </a:p>
          <a:p>
            <a:pPr lvl="1"/>
            <a:r>
              <a:rPr lang="en-US" u="sng" dirty="0">
                <a:hlinkClick r:id="rId3"/>
              </a:rPr>
              <a:t>http://www.iteea.org/EbD/CATTSresources/StateEbDWebsites/PA/CATTSresourcesPA06.htm</a:t>
            </a:r>
            <a:endParaRPr lang="en-US" dirty="0"/>
          </a:p>
          <a:p>
            <a:pPr lvl="2"/>
            <a:r>
              <a:rPr lang="en-US" dirty="0"/>
              <a:t>Click on Resource of Interest/Priority</a:t>
            </a:r>
          </a:p>
          <a:p>
            <a:pPr lvl="2"/>
            <a:r>
              <a:rPr lang="en-US" dirty="0"/>
              <a:t>Enter Password 2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3993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Article Reading </a:t>
            </a:r>
            <a:r>
              <a:rPr lang="en-US" dirty="0" smtClean="0">
                <a:solidFill>
                  <a:srgbClr val="7030A0"/>
                </a:solidFill>
              </a:rPr>
              <a:t>(</a:t>
            </a:r>
            <a:r>
              <a:rPr lang="en-US" dirty="0" smtClean="0">
                <a:solidFill>
                  <a:srgbClr val="7030A0"/>
                </a:solidFill>
              </a:rPr>
              <a:t>Choose a Box</a:t>
            </a:r>
            <a:r>
              <a:rPr lang="en-US" dirty="0" smtClean="0">
                <a:solidFill>
                  <a:srgbClr val="7030A0"/>
                </a:solidFill>
              </a:rPr>
              <a:t>)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2132649"/>
          </a:xfrm>
          <a:ln>
            <a:solidFill>
              <a:schemeClr val="accent1"/>
            </a:solidFill>
          </a:ln>
        </p:spPr>
        <p:txBody>
          <a:bodyPr/>
          <a:lstStyle/>
          <a:p>
            <a:pPr algn="ctr"/>
            <a:r>
              <a:rPr lang="en-US" dirty="0" smtClean="0">
                <a:solidFill>
                  <a:schemeClr val="tx2"/>
                </a:solidFill>
                <a:hlinkClick r:id="rId2"/>
              </a:rPr>
              <a:t>STEM + Art = STEAM</a:t>
            </a:r>
            <a:endParaRPr lang="en-US" dirty="0" smtClean="0">
              <a:solidFill>
                <a:schemeClr val="tx2"/>
              </a:solidFill>
            </a:endParaRPr>
          </a:p>
          <a:p>
            <a:pPr algn="ctr"/>
            <a:r>
              <a:rPr lang="en-US" dirty="0" smtClean="0">
                <a:solidFill>
                  <a:schemeClr val="tx2"/>
                </a:solidFill>
                <a:hlinkClick r:id="rId3"/>
              </a:rPr>
              <a:t>Full STEAM AHEAD</a:t>
            </a:r>
            <a:endParaRPr lang="en-US" dirty="0" smtClean="0">
              <a:solidFill>
                <a:schemeClr val="tx2"/>
              </a:solidFill>
            </a:endParaRPr>
          </a:p>
          <a:p>
            <a:pPr marL="457200" indent="-457200" algn="ctr">
              <a:buAutoNum type="arabicPeriod"/>
            </a:pPr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3"/>
          </p:nvPr>
        </p:nvSpPr>
        <p:spPr>
          <a:xfrm>
            <a:off x="4777105" y="1515110"/>
            <a:ext cx="4041775" cy="639762"/>
          </a:xfrm>
        </p:spPr>
        <p:txBody>
          <a:bodyPr>
            <a:normAutofit/>
          </a:bodyPr>
          <a:lstStyle/>
          <a:p>
            <a:r>
              <a:rPr lang="en-US" dirty="0" smtClean="0">
                <a:hlinkClick r:id="rId4" action="ppaction://hlinkfile"/>
              </a:rPr>
              <a:t>Framework for Math: DOK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4"/>
          </p:nvPr>
        </p:nvSpPr>
        <p:spPr>
          <a:xfrm>
            <a:off x="4557983" y="1535112"/>
            <a:ext cx="3915457" cy="2088497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dirty="0">
              <a:hlinkClick r:id="rId5" action="ppaction://hlinkfile"/>
            </a:endParaRPr>
          </a:p>
          <a:p>
            <a:pPr marL="0" indent="0" algn="ctr">
              <a:buNone/>
            </a:pPr>
            <a:endParaRPr lang="en-US" dirty="0" smtClean="0">
              <a:hlinkClick r:id="rId5" action="ppaction://hlinkfile"/>
            </a:endParaRPr>
          </a:p>
          <a:p>
            <a:pPr marL="0" indent="0" algn="ctr">
              <a:buNone/>
            </a:pPr>
            <a:r>
              <a:rPr lang="en-US" b="1" dirty="0" smtClean="0">
                <a:hlinkClick r:id="rId5" action="ppaction://hlinkfile"/>
              </a:rPr>
              <a:t>Cognitive </a:t>
            </a:r>
            <a:r>
              <a:rPr lang="en-US" b="1" dirty="0" smtClean="0">
                <a:hlinkClick r:id="rId5" action="ppaction://hlinkfile"/>
              </a:rPr>
              <a:t>Rigor Matrix</a:t>
            </a:r>
            <a:endParaRPr lang="en-US" b="1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0398" y="5105400"/>
            <a:ext cx="1773602" cy="172471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6200" y="5779026"/>
            <a:ext cx="3449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Joseph A. Page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pagej1@cliu.org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x1261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89505" y="3699808"/>
            <a:ext cx="4511040" cy="193899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hlinkClick r:id="rId7"/>
              </a:rPr>
              <a:t>STEM Educators in a PLC</a:t>
            </a:r>
            <a:endParaRPr lang="en-US" sz="2400" b="1" dirty="0" smtClean="0"/>
          </a:p>
          <a:p>
            <a:endParaRPr lang="en-US" sz="2400" b="1" dirty="0"/>
          </a:p>
          <a:p>
            <a:endParaRPr lang="en-US" sz="2400" b="1" dirty="0" smtClean="0"/>
          </a:p>
          <a:p>
            <a:endParaRPr lang="en-US" sz="2400" b="1" dirty="0"/>
          </a:p>
          <a:p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072587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Reflection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1738"/>
            <a:ext cx="8229600" cy="4525963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How can I take what I have learned from today’s activities back to the classroom?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How will the activities be structured for my students?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0398" y="5105400"/>
            <a:ext cx="1773602" cy="172471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6200" y="5779026"/>
            <a:ext cx="3449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Joseph A. Page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pagej1@cliu.org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x1261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267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Industry &amp; Education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What are some of the barriers that prevent us from working with Industry more?</a:t>
            </a:r>
          </a:p>
          <a:p>
            <a:pPr marL="514350" indent="-514350">
              <a:buAutoNum type="arabicPeriod"/>
            </a:pPr>
            <a:r>
              <a:rPr lang="en-US" dirty="0" smtClean="0"/>
              <a:t>What types of things have you tried, in order to connect with Industry in Lehigh Valley &amp; Carbon County?</a:t>
            </a:r>
          </a:p>
          <a:p>
            <a:pPr marL="514350" indent="-514350">
              <a:buAutoNum type="arabicPeriod"/>
            </a:pPr>
            <a:r>
              <a:rPr lang="en-US" dirty="0" smtClean="0"/>
              <a:t>What are some solutions to overcome these obstacles?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45930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0398" y="5105400"/>
            <a:ext cx="1773602" cy="172471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-325120" y="2507169"/>
            <a:ext cx="439928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9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STEM</a:t>
            </a:r>
            <a:endParaRPr lang="en-US" sz="9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200" y="5779026"/>
            <a:ext cx="3449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Joseph A. Page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pagej1@cliu.org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x1261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101511629"/>
              </p:ext>
            </p:extLst>
          </p:nvPr>
        </p:nvGraphicFramePr>
        <p:xfrm>
          <a:off x="2910543" y="1861237"/>
          <a:ext cx="6096000" cy="30548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Developing a Partnership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8788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Check out any of the additional sites on the CNG Wiki.</a:t>
            </a:r>
          </a:p>
          <a:p>
            <a:r>
              <a:rPr lang="en-US" dirty="0" smtClean="0"/>
              <a:t>Feel free to share resources with colleagues at your table or the entire room.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66816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Exit Survey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42960" cy="4525963"/>
          </a:xfrm>
        </p:spPr>
        <p:txBody>
          <a:bodyPr/>
          <a:lstStyle/>
          <a:p>
            <a:r>
              <a:rPr lang="en-US" dirty="0" smtClean="0"/>
              <a:t>Individually complete the survey found at this link or visit the Wiki:</a:t>
            </a:r>
          </a:p>
          <a:p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docs.google.com/forms/d/1CBUSsn3PONhxAqri4nS1jlH74kC59EZlx4pFDH2s9t0/viewform</a:t>
            </a: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0398" y="5105400"/>
            <a:ext cx="1773602" cy="172471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6200" y="5779026"/>
            <a:ext cx="3449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Joseph A. Page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pagej1@cliu.org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x1261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Agenda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70000"/>
            <a:ext cx="8229600" cy="4292601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Introductions &amp; Video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STEM is…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Review of Engineering Design Process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6</a:t>
            </a:r>
            <a:r>
              <a:rPr lang="en-US" dirty="0" smtClean="0"/>
              <a:t> </a:t>
            </a:r>
            <a:r>
              <a:rPr lang="en-US" dirty="0" smtClean="0"/>
              <a:t>E’s Instructional Model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Compare &amp; Contrast Activity</a:t>
            </a: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STEM at your site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Resources &amp; Sharing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Article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Resources and Sharing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Evaluation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0398" y="5105400"/>
            <a:ext cx="1773602" cy="172471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6200" y="5779026"/>
            <a:ext cx="3449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Joseph A. Page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pagej1@cliu.org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x1261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Introductions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78463"/>
            <a:ext cx="8229600" cy="4525963"/>
          </a:xfrm>
        </p:spPr>
        <p:txBody>
          <a:bodyPr/>
          <a:lstStyle/>
          <a:p>
            <a:r>
              <a:rPr lang="en-US" dirty="0" smtClean="0"/>
              <a:t>Who is in the Room?</a:t>
            </a:r>
          </a:p>
          <a:p>
            <a:r>
              <a:rPr lang="en-US" dirty="0" smtClean="0"/>
              <a:t>Content Networking Wiki</a:t>
            </a:r>
          </a:p>
          <a:p>
            <a:pPr lvl="1"/>
            <a:r>
              <a:rPr lang="en-US" dirty="0"/>
              <a:t>http://cliu21cng.wikispaces.com/CNG+Home</a:t>
            </a:r>
          </a:p>
          <a:p>
            <a:endParaRPr lang="en-US" dirty="0" smtClean="0"/>
          </a:p>
        </p:txBody>
      </p:sp>
      <p:grpSp>
        <p:nvGrpSpPr>
          <p:cNvPr id="9" name="Group 8"/>
          <p:cNvGrpSpPr/>
          <p:nvPr/>
        </p:nvGrpSpPr>
        <p:grpSpPr>
          <a:xfrm>
            <a:off x="76200" y="5105400"/>
            <a:ext cx="9067800" cy="1724711"/>
            <a:chOff x="76200" y="5105400"/>
            <a:chExt cx="9067800" cy="1724711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70398" y="5105400"/>
              <a:ext cx="1773602" cy="1724711"/>
            </a:xfrm>
            <a:prstGeom prst="rect">
              <a:avLst/>
            </a:prstGeom>
          </p:spPr>
        </p:pic>
        <p:cxnSp>
          <p:nvCxnSpPr>
            <p:cNvPr id="5" name="Straight Connector 4"/>
            <p:cNvCxnSpPr/>
            <p:nvPr/>
          </p:nvCxnSpPr>
          <p:spPr>
            <a:xfrm>
              <a:off x="76200" y="5562600"/>
              <a:ext cx="7620000" cy="0"/>
            </a:xfrm>
            <a:prstGeom prst="line">
              <a:avLst/>
            </a:prstGeom>
            <a:ln w="381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76200" y="5638800"/>
              <a:ext cx="7620000" cy="0"/>
            </a:xfrm>
            <a:prstGeom prst="line">
              <a:avLst/>
            </a:prstGeom>
            <a:ln w="254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76200" y="5715000"/>
              <a:ext cx="7620000" cy="0"/>
            </a:xfrm>
            <a:prstGeom prst="line">
              <a:avLst/>
            </a:prstGeom>
            <a:ln w="1905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/>
        </p:nvSpPr>
        <p:spPr>
          <a:xfrm>
            <a:off x="76200" y="5779026"/>
            <a:ext cx="3449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Joseph A. Page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pagej1@cliu.org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x1261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2331" y="768626"/>
            <a:ext cx="8229600" cy="4525963"/>
          </a:xfrm>
        </p:spPr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sz="6000" dirty="0"/>
          </a:p>
        </p:txBody>
      </p:sp>
      <p:grpSp>
        <p:nvGrpSpPr>
          <p:cNvPr id="4" name="Group 3"/>
          <p:cNvGrpSpPr/>
          <p:nvPr/>
        </p:nvGrpSpPr>
        <p:grpSpPr>
          <a:xfrm>
            <a:off x="76200" y="5105400"/>
            <a:ext cx="9067800" cy="1724711"/>
            <a:chOff x="76200" y="5105400"/>
            <a:chExt cx="9067800" cy="1724711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70398" y="5105400"/>
              <a:ext cx="1773602" cy="1724711"/>
            </a:xfrm>
            <a:prstGeom prst="rect">
              <a:avLst/>
            </a:prstGeom>
          </p:spPr>
        </p:pic>
        <p:cxnSp>
          <p:nvCxnSpPr>
            <p:cNvPr id="6" name="Straight Connector 5"/>
            <p:cNvCxnSpPr/>
            <p:nvPr/>
          </p:nvCxnSpPr>
          <p:spPr>
            <a:xfrm>
              <a:off x="76200" y="5562600"/>
              <a:ext cx="7620000" cy="0"/>
            </a:xfrm>
            <a:prstGeom prst="line">
              <a:avLst/>
            </a:prstGeom>
            <a:ln w="381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76200" y="5638800"/>
              <a:ext cx="7620000" cy="0"/>
            </a:xfrm>
            <a:prstGeom prst="line">
              <a:avLst/>
            </a:prstGeom>
            <a:ln w="254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76200" y="5715000"/>
              <a:ext cx="7620000" cy="0"/>
            </a:xfrm>
            <a:prstGeom prst="line">
              <a:avLst/>
            </a:prstGeom>
            <a:ln w="1905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Rectangle 11"/>
          <p:cNvSpPr/>
          <p:nvPr/>
        </p:nvSpPr>
        <p:spPr>
          <a:xfrm>
            <a:off x="2621789" y="348215"/>
            <a:ext cx="382790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Why</a:t>
            </a:r>
            <a:r>
              <a:rPr lang="en-US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sz="8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STEM</a:t>
            </a:r>
            <a:endParaRPr lang="en-US" sz="8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6200" y="5779026"/>
            <a:ext cx="3449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Joseph A. Page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pagej1@cliu.org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x1261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  <p:sp>
        <p:nvSpPr>
          <p:cNvPr id="11" name="Content Placeholder 7"/>
          <p:cNvSpPr txBox="1">
            <a:spLocks/>
          </p:cNvSpPr>
          <p:nvPr/>
        </p:nvSpPr>
        <p:spPr>
          <a:xfrm>
            <a:off x="2619186" y="1919225"/>
            <a:ext cx="3833114" cy="35869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dirty="0" smtClean="0">
                <a:hlinkClick r:id="rId4"/>
              </a:rPr>
              <a:t>STEM</a:t>
            </a:r>
            <a:r>
              <a:rPr lang="en-US" dirty="0" smtClean="0"/>
              <a:t> </a:t>
            </a:r>
          </a:p>
          <a:p>
            <a:pPr marL="0" indent="0" algn="ctr">
              <a:buFont typeface="Arial"/>
              <a:buNone/>
            </a:pPr>
            <a:endParaRPr lang="en-US" dirty="0"/>
          </a:p>
          <a:p>
            <a:pPr marL="0" indent="0" algn="ctr">
              <a:buFont typeface="Arial"/>
              <a:buNone/>
            </a:pPr>
            <a:endParaRPr lang="en-US" dirty="0" smtClean="0"/>
          </a:p>
          <a:p>
            <a:pPr marL="0" indent="0" algn="ctr">
              <a:buFont typeface="Arial"/>
              <a:buNone/>
            </a:pPr>
            <a:r>
              <a:rPr lang="en-US" dirty="0" smtClean="0">
                <a:hlinkClick r:id="rId5"/>
              </a:rPr>
              <a:t>3-D Printing</a:t>
            </a:r>
            <a:endParaRPr lang="en-US" dirty="0" smtClean="0"/>
          </a:p>
          <a:p>
            <a:pPr marL="0" indent="0" algn="ctr">
              <a:buFont typeface="Arial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0998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8900" b="1" dirty="0" smtClean="0">
                <a:solidFill>
                  <a:srgbClr val="7030A0"/>
                </a:solidFill>
              </a:rPr>
              <a:t>STEM</a:t>
            </a:r>
            <a:r>
              <a:rPr lang="en-US" dirty="0" smtClean="0"/>
              <a:t> is…</a:t>
            </a:r>
            <a:endParaRPr lang="en-US" dirty="0"/>
          </a:p>
        </p:txBody>
      </p:sp>
      <p:pic>
        <p:nvPicPr>
          <p:cNvPr id="18" name="Content Placeholder 17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457200" y="1805229"/>
            <a:ext cx="4084320" cy="3111863"/>
          </a:xfrm>
          <a:prstGeom prst="rect">
            <a:avLst/>
          </a:prstGeom>
        </p:spPr>
      </p:pic>
      <p:pic>
        <p:nvPicPr>
          <p:cNvPr id="17" name="Content Placeholder 16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4572000" y="1773195"/>
            <a:ext cx="4047918" cy="3143897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76200" y="5105400"/>
            <a:ext cx="9067800" cy="1724711"/>
            <a:chOff x="76200" y="5105400"/>
            <a:chExt cx="9067800" cy="1724711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70398" y="5105400"/>
              <a:ext cx="1773602" cy="1724711"/>
            </a:xfrm>
            <a:prstGeom prst="rect">
              <a:avLst/>
            </a:prstGeom>
          </p:spPr>
        </p:pic>
        <p:cxnSp>
          <p:nvCxnSpPr>
            <p:cNvPr id="6" name="Straight Connector 5"/>
            <p:cNvCxnSpPr/>
            <p:nvPr/>
          </p:nvCxnSpPr>
          <p:spPr>
            <a:xfrm>
              <a:off x="76200" y="5562600"/>
              <a:ext cx="7620000" cy="0"/>
            </a:xfrm>
            <a:prstGeom prst="line">
              <a:avLst/>
            </a:prstGeom>
            <a:ln w="381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76200" y="5638800"/>
              <a:ext cx="7620000" cy="0"/>
            </a:xfrm>
            <a:prstGeom prst="line">
              <a:avLst/>
            </a:prstGeom>
            <a:ln w="254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76200" y="5715000"/>
              <a:ext cx="7620000" cy="0"/>
            </a:xfrm>
            <a:prstGeom prst="line">
              <a:avLst/>
            </a:prstGeom>
            <a:ln w="1905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/>
          <p:cNvSpPr txBox="1"/>
          <p:nvPr/>
        </p:nvSpPr>
        <p:spPr>
          <a:xfrm>
            <a:off x="76200" y="5779026"/>
            <a:ext cx="3449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Joseph A. Page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pagej1@cliu.org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x1261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Design Process</a:t>
            </a:r>
            <a:endParaRPr lang="en-US" dirty="0">
              <a:solidFill>
                <a:srgbClr val="7030A0"/>
              </a:solidFill>
            </a:endParaRPr>
          </a:p>
        </p:txBody>
      </p:sp>
      <p:pic>
        <p:nvPicPr>
          <p:cNvPr id="1027" name="Picture 1" descr="Mission21DesignLoop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8914" y="1112202"/>
            <a:ext cx="6206172" cy="5109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7200" y="6221931"/>
            <a:ext cx="84124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Design process graphic taken from </a:t>
            </a:r>
            <a:r>
              <a:rPr lang="en-US" sz="1200" dirty="0" err="1"/>
              <a:t>Brusic</a:t>
            </a:r>
            <a:r>
              <a:rPr lang="en-US" sz="1200" dirty="0"/>
              <a:t>, S. A., &amp; Barnes, J. (1992). </a:t>
            </a:r>
            <a:r>
              <a:rPr lang="en-US" sz="1200" i="1" dirty="0"/>
              <a:t>Mission 21 Teacher's Resource Book, Level III.</a:t>
            </a:r>
            <a:r>
              <a:rPr lang="en-US" sz="1200" dirty="0"/>
              <a:t> Albany, NY: Delmar.</a:t>
            </a:r>
          </a:p>
        </p:txBody>
      </p:sp>
    </p:spTree>
    <p:extLst>
      <p:ext uri="{BB962C8B-B14F-4D97-AF65-F5344CB8AC3E}">
        <p14:creationId xmlns:p14="http://schemas.microsoft.com/office/powerpoint/2010/main" val="2070435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Technology Design Loop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6221931"/>
            <a:ext cx="84124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G</a:t>
            </a:r>
            <a:r>
              <a:rPr lang="en-US" sz="1200" dirty="0" smtClean="0"/>
              <a:t>raphic </a:t>
            </a:r>
            <a:r>
              <a:rPr lang="en-US" sz="1200" dirty="0"/>
              <a:t>taken from </a:t>
            </a:r>
            <a:r>
              <a:rPr lang="en-US" sz="1200" dirty="0" err="1" smtClean="0"/>
              <a:t>Brusic</a:t>
            </a:r>
            <a:r>
              <a:rPr lang="en-US" sz="1200" dirty="0" smtClean="0"/>
              <a:t>, K, presentation on October 31, 2013.</a:t>
            </a:r>
            <a:endParaRPr lang="en-US" sz="1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1920" y="1157520"/>
            <a:ext cx="6400799" cy="4867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075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/>
          <p:nvPr/>
        </p:nvGrpSpPr>
        <p:grpSpPr>
          <a:xfrm>
            <a:off x="76200" y="5105400"/>
            <a:ext cx="9067800" cy="1724711"/>
            <a:chOff x="76200" y="5105400"/>
            <a:chExt cx="9067800" cy="1724711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70398" y="5105400"/>
              <a:ext cx="1773602" cy="1724711"/>
            </a:xfrm>
            <a:prstGeom prst="rect">
              <a:avLst/>
            </a:prstGeom>
          </p:spPr>
        </p:pic>
        <p:cxnSp>
          <p:nvCxnSpPr>
            <p:cNvPr id="6" name="Straight Connector 5"/>
            <p:cNvCxnSpPr/>
            <p:nvPr/>
          </p:nvCxnSpPr>
          <p:spPr>
            <a:xfrm>
              <a:off x="76200" y="5562600"/>
              <a:ext cx="7620000" cy="0"/>
            </a:xfrm>
            <a:prstGeom prst="line">
              <a:avLst/>
            </a:prstGeom>
            <a:ln w="381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76200" y="5638800"/>
              <a:ext cx="7620000" cy="0"/>
            </a:xfrm>
            <a:prstGeom prst="line">
              <a:avLst/>
            </a:prstGeom>
            <a:ln w="254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76200" y="5715000"/>
              <a:ext cx="7620000" cy="0"/>
            </a:xfrm>
            <a:prstGeom prst="line">
              <a:avLst/>
            </a:prstGeom>
            <a:ln w="1905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/>
        </p:nvSpPr>
        <p:spPr>
          <a:xfrm>
            <a:off x="76200" y="5779026"/>
            <a:ext cx="3449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Joseph A. Page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pagej1@cliu.org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x1261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Compare &amp; Contrast Activity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Sound Waves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359818" y="2323465"/>
            <a:ext cx="4040188" cy="3951288"/>
          </a:xfrm>
        </p:spPr>
        <p:txBody>
          <a:bodyPr/>
          <a:lstStyle/>
          <a:p>
            <a:r>
              <a:rPr lang="en-US" dirty="0" smtClean="0"/>
              <a:t>Describe the activity</a:t>
            </a:r>
          </a:p>
          <a:p>
            <a:r>
              <a:rPr lang="en-US" dirty="0" smtClean="0"/>
              <a:t>Does it meet the criteria for the Design Process?</a:t>
            </a:r>
          </a:p>
          <a:p>
            <a:r>
              <a:rPr lang="en-US" dirty="0" smtClean="0"/>
              <a:t>Does it embrace an integrative STEM philosophy?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>
                <a:hlinkClick r:id="rId4"/>
              </a:rPr>
              <a:t>Popsicle Sticks Bridge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658" name="Group 2"/>
          <p:cNvGrpSpPr>
            <a:grpSpLocks/>
          </p:cNvGrpSpPr>
          <p:nvPr/>
        </p:nvGrpSpPr>
        <p:grpSpPr bwMode="auto">
          <a:xfrm>
            <a:off x="2788444" y="1905000"/>
            <a:ext cx="3413125" cy="3221038"/>
            <a:chOff x="1008" y="1008"/>
            <a:chExt cx="10224" cy="9648"/>
          </a:xfrm>
        </p:grpSpPr>
        <p:sp>
          <p:nvSpPr>
            <p:cNvPr id="70659" name="Oval 3"/>
            <p:cNvSpPr>
              <a:spLocks noChangeArrowheads="1"/>
            </p:cNvSpPr>
            <p:nvPr/>
          </p:nvSpPr>
          <p:spPr bwMode="auto">
            <a:xfrm>
              <a:off x="2592" y="2736"/>
              <a:ext cx="6768" cy="6768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50000"/>
                </a:schemeClr>
              </a:solidFill>
              <a:prstDash val="lgDash"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70660" name="Oval 4"/>
            <p:cNvSpPr>
              <a:spLocks noChangeArrowheads="1"/>
            </p:cNvSpPr>
            <p:nvPr/>
          </p:nvSpPr>
          <p:spPr bwMode="auto">
            <a:xfrm>
              <a:off x="4608" y="1008"/>
              <a:ext cx="3024" cy="302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70661" name="Oval 5"/>
            <p:cNvSpPr>
              <a:spLocks noChangeArrowheads="1"/>
            </p:cNvSpPr>
            <p:nvPr/>
          </p:nvSpPr>
          <p:spPr bwMode="auto">
            <a:xfrm>
              <a:off x="8208" y="3456"/>
              <a:ext cx="3024" cy="302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70662" name="Oval 6"/>
            <p:cNvSpPr>
              <a:spLocks noChangeArrowheads="1"/>
            </p:cNvSpPr>
            <p:nvPr/>
          </p:nvSpPr>
          <p:spPr bwMode="auto">
            <a:xfrm>
              <a:off x="7056" y="7632"/>
              <a:ext cx="3024" cy="302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70663" name="Oval 7"/>
            <p:cNvSpPr>
              <a:spLocks noChangeArrowheads="1"/>
            </p:cNvSpPr>
            <p:nvPr/>
          </p:nvSpPr>
          <p:spPr bwMode="auto">
            <a:xfrm>
              <a:off x="2304" y="7632"/>
              <a:ext cx="3024" cy="302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70664" name="Oval 8"/>
            <p:cNvSpPr>
              <a:spLocks noChangeArrowheads="1"/>
            </p:cNvSpPr>
            <p:nvPr/>
          </p:nvSpPr>
          <p:spPr bwMode="auto">
            <a:xfrm>
              <a:off x="1008" y="3456"/>
              <a:ext cx="3024" cy="302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70665" name="Oval 9"/>
          <p:cNvSpPr>
            <a:spLocks noChangeArrowheads="1"/>
          </p:cNvSpPr>
          <p:nvPr/>
        </p:nvSpPr>
        <p:spPr bwMode="auto">
          <a:xfrm>
            <a:off x="2408238" y="1447800"/>
            <a:ext cx="4297362" cy="4298950"/>
          </a:xfrm>
          <a:prstGeom prst="ellipse">
            <a:avLst/>
          </a:prstGeom>
          <a:noFill/>
          <a:ln w="9525">
            <a:solidFill>
              <a:schemeClr val="bg1">
                <a:lumMod val="50000"/>
              </a:schemeClr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/>
          <a:lstStyle/>
          <a:p>
            <a:endParaRPr 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0666" name="Oval 10"/>
          <p:cNvSpPr>
            <a:spLocks noChangeArrowheads="1"/>
          </p:cNvSpPr>
          <p:nvPr/>
        </p:nvSpPr>
        <p:spPr bwMode="auto">
          <a:xfrm>
            <a:off x="3048000" y="2058988"/>
            <a:ext cx="3168650" cy="3167062"/>
          </a:xfrm>
          <a:prstGeom prst="ellipse">
            <a:avLst/>
          </a:prstGeom>
          <a:noFill/>
          <a:ln w="9525">
            <a:solidFill>
              <a:schemeClr val="bg1">
                <a:lumMod val="50000"/>
              </a:schemeClr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/>
          <a:lstStyle/>
          <a:p>
            <a:endParaRPr 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0667" name="Oval 11"/>
          <p:cNvSpPr>
            <a:spLocks noChangeArrowheads="1"/>
          </p:cNvSpPr>
          <p:nvPr/>
        </p:nvSpPr>
        <p:spPr bwMode="auto">
          <a:xfrm>
            <a:off x="3803650" y="1249363"/>
            <a:ext cx="1414463" cy="141605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0668" name="Oval 12"/>
          <p:cNvSpPr>
            <a:spLocks noChangeArrowheads="1"/>
          </p:cNvSpPr>
          <p:nvPr/>
        </p:nvSpPr>
        <p:spPr bwMode="auto">
          <a:xfrm>
            <a:off x="5500688" y="2346325"/>
            <a:ext cx="1416050" cy="141605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0669" name="Oval 13"/>
          <p:cNvSpPr>
            <a:spLocks noChangeArrowheads="1"/>
          </p:cNvSpPr>
          <p:nvPr/>
        </p:nvSpPr>
        <p:spPr bwMode="auto">
          <a:xfrm>
            <a:off x="4948238" y="4349750"/>
            <a:ext cx="1416050" cy="141605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0670" name="Oval 14"/>
          <p:cNvSpPr>
            <a:spLocks noChangeArrowheads="1"/>
          </p:cNvSpPr>
          <p:nvPr/>
        </p:nvSpPr>
        <p:spPr bwMode="auto">
          <a:xfrm>
            <a:off x="2724150" y="4349750"/>
            <a:ext cx="1416050" cy="141605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0671" name="Oval 15"/>
          <p:cNvSpPr>
            <a:spLocks noChangeArrowheads="1"/>
          </p:cNvSpPr>
          <p:nvPr/>
        </p:nvSpPr>
        <p:spPr bwMode="auto">
          <a:xfrm>
            <a:off x="2117725" y="2395538"/>
            <a:ext cx="1416050" cy="14144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0672" name="Oval 16"/>
          <p:cNvSpPr>
            <a:spLocks noChangeArrowheads="1"/>
          </p:cNvSpPr>
          <p:nvPr/>
        </p:nvSpPr>
        <p:spPr bwMode="auto">
          <a:xfrm>
            <a:off x="3489325" y="334963"/>
            <a:ext cx="1920875" cy="1920875"/>
          </a:xfrm>
          <a:prstGeom prst="ellipse">
            <a:avLst/>
          </a:prstGeom>
          <a:solidFill>
            <a:schemeClr val="bg1"/>
          </a:solidFill>
          <a:ln w="9525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0673" name="Oval 17"/>
          <p:cNvSpPr>
            <a:spLocks noChangeArrowheads="1"/>
          </p:cNvSpPr>
          <p:nvPr/>
        </p:nvSpPr>
        <p:spPr bwMode="auto">
          <a:xfrm>
            <a:off x="5775325" y="1889125"/>
            <a:ext cx="1920875" cy="1920875"/>
          </a:xfrm>
          <a:prstGeom prst="ellipse">
            <a:avLst/>
          </a:prstGeom>
          <a:solidFill>
            <a:schemeClr val="bg1"/>
          </a:solidFill>
          <a:ln w="9525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0674" name="Oval 18"/>
          <p:cNvSpPr>
            <a:spLocks noChangeArrowheads="1"/>
          </p:cNvSpPr>
          <p:nvPr/>
        </p:nvSpPr>
        <p:spPr bwMode="auto">
          <a:xfrm>
            <a:off x="5043488" y="4541838"/>
            <a:ext cx="1920875" cy="1919287"/>
          </a:xfrm>
          <a:prstGeom prst="ellipse">
            <a:avLst/>
          </a:prstGeom>
          <a:solidFill>
            <a:schemeClr val="bg1"/>
          </a:solidFill>
          <a:ln w="9525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0675" name="Oval 19"/>
          <p:cNvSpPr>
            <a:spLocks noChangeArrowheads="1"/>
          </p:cNvSpPr>
          <p:nvPr/>
        </p:nvSpPr>
        <p:spPr bwMode="auto">
          <a:xfrm>
            <a:off x="2027238" y="4541838"/>
            <a:ext cx="1919287" cy="1919287"/>
          </a:xfrm>
          <a:prstGeom prst="ellipse">
            <a:avLst/>
          </a:prstGeom>
          <a:solidFill>
            <a:schemeClr val="bg1"/>
          </a:solidFill>
          <a:ln w="9525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0676" name="Oval 20"/>
          <p:cNvSpPr>
            <a:spLocks noChangeArrowheads="1"/>
          </p:cNvSpPr>
          <p:nvPr/>
        </p:nvSpPr>
        <p:spPr bwMode="auto">
          <a:xfrm>
            <a:off x="1203325" y="1889125"/>
            <a:ext cx="1920875" cy="1920875"/>
          </a:xfrm>
          <a:prstGeom prst="ellipse">
            <a:avLst/>
          </a:prstGeom>
          <a:solidFill>
            <a:schemeClr val="bg1"/>
          </a:solidFill>
          <a:ln w="9525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0677" name="Text Box 21"/>
          <p:cNvSpPr txBox="1">
            <a:spLocks noChangeArrowheads="1"/>
          </p:cNvSpPr>
          <p:nvPr/>
        </p:nvSpPr>
        <p:spPr bwMode="auto">
          <a:xfrm>
            <a:off x="3660063" y="912836"/>
            <a:ext cx="1646237" cy="823912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/>
          <a:lstStyle/>
          <a:p>
            <a:pPr algn="ctr"/>
            <a:r>
              <a:rPr lang="en-US" alt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" panose="02020603050405020304" pitchFamily="18" charset="0"/>
              </a:rPr>
              <a:t>Engage</a:t>
            </a:r>
          </a:p>
        </p:txBody>
      </p:sp>
      <p:sp>
        <p:nvSpPr>
          <p:cNvPr id="70678" name="Text Box 22"/>
          <p:cNvSpPr txBox="1">
            <a:spLocks noChangeArrowheads="1"/>
          </p:cNvSpPr>
          <p:nvPr/>
        </p:nvSpPr>
        <p:spPr bwMode="auto">
          <a:xfrm>
            <a:off x="5943600" y="2530475"/>
            <a:ext cx="1646238" cy="822325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/>
          <a:lstStyle/>
          <a:p>
            <a:pPr algn="ctr"/>
            <a:r>
              <a:rPr lang="en-US" altLang="en-US" sz="28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" panose="02020603050405020304" pitchFamily="18" charset="0"/>
              </a:rPr>
              <a:t>Explore</a:t>
            </a:r>
          </a:p>
        </p:txBody>
      </p:sp>
      <p:sp>
        <p:nvSpPr>
          <p:cNvPr id="70679" name="Text Box 23"/>
          <p:cNvSpPr txBox="1">
            <a:spLocks noChangeArrowheads="1"/>
          </p:cNvSpPr>
          <p:nvPr/>
        </p:nvSpPr>
        <p:spPr bwMode="auto">
          <a:xfrm>
            <a:off x="5227638" y="5195888"/>
            <a:ext cx="1644650" cy="823912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/>
          <a:lstStyle/>
          <a:p>
            <a:pPr algn="ctr"/>
            <a:r>
              <a:rPr lang="en-US" altLang="en-US" sz="28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" panose="02020603050405020304" pitchFamily="18" charset="0"/>
              </a:rPr>
              <a:t>Explain</a:t>
            </a:r>
          </a:p>
        </p:txBody>
      </p:sp>
      <p:sp>
        <p:nvSpPr>
          <p:cNvPr id="70680" name="Text Box 24"/>
          <p:cNvSpPr txBox="1">
            <a:spLocks noChangeArrowheads="1"/>
          </p:cNvSpPr>
          <p:nvPr/>
        </p:nvSpPr>
        <p:spPr bwMode="auto">
          <a:xfrm>
            <a:off x="1935163" y="5195888"/>
            <a:ext cx="2085975" cy="823912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/>
          <a:lstStyle/>
          <a:p>
            <a:pPr algn="ctr"/>
            <a:r>
              <a:rPr lang="en-US" altLang="en-US" sz="28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" panose="02020603050405020304" pitchFamily="18" charset="0"/>
              </a:rPr>
              <a:t>Elaborate</a:t>
            </a:r>
          </a:p>
        </p:txBody>
      </p:sp>
      <p:sp>
        <p:nvSpPr>
          <p:cNvPr id="70681" name="Text Box 25"/>
          <p:cNvSpPr txBox="1">
            <a:spLocks noChangeArrowheads="1"/>
          </p:cNvSpPr>
          <p:nvPr/>
        </p:nvSpPr>
        <p:spPr bwMode="auto">
          <a:xfrm>
            <a:off x="1185545" y="2230153"/>
            <a:ext cx="2011363" cy="9144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/>
          <a:lstStyle/>
          <a:p>
            <a:pPr algn="ctr"/>
            <a:r>
              <a:rPr lang="en-US" altLang="en-US" sz="28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" panose="02020603050405020304" pitchFamily="18" charset="0"/>
              </a:rPr>
              <a:t>Start</a:t>
            </a:r>
          </a:p>
          <a:p>
            <a:pPr algn="ctr"/>
            <a:r>
              <a:rPr lang="en-US" altLang="en-US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" panose="02020603050405020304" pitchFamily="18" charset="0"/>
              </a:rPr>
              <a:t>Evaluate(2)</a:t>
            </a:r>
          </a:p>
          <a:p>
            <a:pPr algn="ctr"/>
            <a:r>
              <a:rPr lang="en-US" altLang="en-US" sz="28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" panose="02020603050405020304" pitchFamily="18" charset="0"/>
              </a:rPr>
              <a:t>Finish</a:t>
            </a:r>
            <a:endParaRPr lang="en-US" altLang="en-US" sz="2800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70682" name="Line 26"/>
          <p:cNvSpPr>
            <a:spLocks noChangeShapeType="1"/>
          </p:cNvSpPr>
          <p:nvPr/>
        </p:nvSpPr>
        <p:spPr bwMode="auto">
          <a:xfrm>
            <a:off x="5897563" y="1295400"/>
            <a:ext cx="274637" cy="274638"/>
          </a:xfrm>
          <a:prstGeom prst="line">
            <a:avLst/>
          </a:prstGeom>
          <a:noFill/>
          <a:ln w="28575">
            <a:solidFill>
              <a:schemeClr val="bg1">
                <a:lumMod val="50000"/>
              </a:schemeClr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ln>
                <a:solidFill>
                  <a:sysClr val="windowText" lastClr="000000"/>
                </a:solidFill>
              </a:ln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0683" name="Line 27"/>
          <p:cNvSpPr>
            <a:spLocks noChangeShapeType="1"/>
          </p:cNvSpPr>
          <p:nvPr/>
        </p:nvSpPr>
        <p:spPr bwMode="auto">
          <a:xfrm flipH="1">
            <a:off x="6918324" y="4084638"/>
            <a:ext cx="92075" cy="365125"/>
          </a:xfrm>
          <a:prstGeom prst="line">
            <a:avLst/>
          </a:prstGeom>
          <a:noFill/>
          <a:ln w="28575">
            <a:solidFill>
              <a:schemeClr val="bg1">
                <a:lumMod val="50000"/>
              </a:schemeClr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0684" name="Line 28"/>
          <p:cNvSpPr>
            <a:spLocks noChangeShapeType="1"/>
          </p:cNvSpPr>
          <p:nvPr/>
        </p:nvSpPr>
        <p:spPr bwMode="auto">
          <a:xfrm flipH="1">
            <a:off x="4313238" y="6172200"/>
            <a:ext cx="457200" cy="0"/>
          </a:xfrm>
          <a:prstGeom prst="line">
            <a:avLst/>
          </a:prstGeom>
          <a:noFill/>
          <a:ln w="28575">
            <a:solidFill>
              <a:schemeClr val="bg1">
                <a:lumMod val="50000"/>
              </a:schemeClr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0685" name="Line 29"/>
          <p:cNvSpPr>
            <a:spLocks noChangeShapeType="1"/>
          </p:cNvSpPr>
          <p:nvPr/>
        </p:nvSpPr>
        <p:spPr bwMode="auto">
          <a:xfrm flipH="1" flipV="1">
            <a:off x="1935162" y="4175124"/>
            <a:ext cx="92075" cy="366713"/>
          </a:xfrm>
          <a:prstGeom prst="line">
            <a:avLst/>
          </a:prstGeom>
          <a:noFill/>
          <a:ln w="28575">
            <a:solidFill>
              <a:schemeClr val="bg1">
                <a:lumMod val="50000"/>
              </a:schemeClr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0686" name="Line 30"/>
          <p:cNvSpPr>
            <a:spLocks noChangeShapeType="1"/>
          </p:cNvSpPr>
          <p:nvPr/>
        </p:nvSpPr>
        <p:spPr bwMode="auto">
          <a:xfrm flipV="1">
            <a:off x="2849563" y="1249362"/>
            <a:ext cx="365125" cy="274637"/>
          </a:xfrm>
          <a:prstGeom prst="line">
            <a:avLst/>
          </a:prstGeom>
          <a:noFill/>
          <a:ln w="28575">
            <a:solidFill>
              <a:schemeClr val="bg1">
                <a:lumMod val="50000"/>
              </a:schemeClr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0687" name="Text Box 31"/>
          <p:cNvSpPr txBox="1">
            <a:spLocks noChangeArrowheads="1"/>
          </p:cNvSpPr>
          <p:nvPr/>
        </p:nvSpPr>
        <p:spPr bwMode="auto">
          <a:xfrm>
            <a:off x="2629695" y="2540534"/>
            <a:ext cx="3459162" cy="1796694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/>
          <a:lstStyle/>
          <a:p>
            <a:pPr algn="ctr"/>
            <a:r>
              <a:rPr lang="en-US" altLang="en-US" sz="3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" panose="02020603050405020304" pitchFamily="18" charset="0"/>
              </a:rPr>
              <a:t>6</a:t>
            </a:r>
            <a:r>
              <a:rPr lang="en-US" altLang="en-US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" panose="02020603050405020304" pitchFamily="18" charset="0"/>
              </a:rPr>
              <a:t> </a:t>
            </a:r>
            <a:r>
              <a:rPr lang="en-US" altLang="en-US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" panose="02020603050405020304" pitchFamily="18" charset="0"/>
              </a:rPr>
              <a:t>E</a:t>
            </a:r>
            <a:r>
              <a:rPr lang="en-US" altLang="en-US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’</a:t>
            </a:r>
            <a:r>
              <a:rPr lang="en-US" altLang="en-US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" panose="02020603050405020304" pitchFamily="18" charset="0"/>
              </a:rPr>
              <a:t>s Instructional Model</a:t>
            </a:r>
            <a:endParaRPr lang="en-US" altLang="en-US" sz="24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70688" name="Line 32"/>
          <p:cNvSpPr>
            <a:spLocks noChangeShapeType="1"/>
          </p:cNvSpPr>
          <p:nvPr/>
        </p:nvSpPr>
        <p:spPr bwMode="auto">
          <a:xfrm flipH="1" flipV="1">
            <a:off x="5440362" y="1905000"/>
            <a:ext cx="274637" cy="273050"/>
          </a:xfrm>
          <a:prstGeom prst="line">
            <a:avLst/>
          </a:prstGeom>
          <a:noFill/>
          <a:ln w="28575">
            <a:solidFill>
              <a:schemeClr val="bg1">
                <a:lumMod val="50000"/>
              </a:schemeClr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0689" name="Line 33"/>
          <p:cNvSpPr>
            <a:spLocks noChangeShapeType="1"/>
          </p:cNvSpPr>
          <p:nvPr/>
        </p:nvSpPr>
        <p:spPr bwMode="auto">
          <a:xfrm flipV="1">
            <a:off x="6308725" y="3902074"/>
            <a:ext cx="92075" cy="365125"/>
          </a:xfrm>
          <a:prstGeom prst="line">
            <a:avLst/>
          </a:prstGeom>
          <a:noFill/>
          <a:ln w="28575">
            <a:solidFill>
              <a:schemeClr val="bg1">
                <a:lumMod val="50000"/>
              </a:schemeClr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0690" name="Line 34"/>
          <p:cNvSpPr>
            <a:spLocks noChangeShapeType="1"/>
          </p:cNvSpPr>
          <p:nvPr/>
        </p:nvSpPr>
        <p:spPr bwMode="auto">
          <a:xfrm flipV="1">
            <a:off x="4313238" y="5486400"/>
            <a:ext cx="457200" cy="0"/>
          </a:xfrm>
          <a:prstGeom prst="line">
            <a:avLst/>
          </a:prstGeom>
          <a:noFill/>
          <a:ln w="28575">
            <a:solidFill>
              <a:schemeClr val="bg1">
                <a:lumMod val="50000"/>
              </a:schemeClr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0691" name="Line 35"/>
          <p:cNvSpPr>
            <a:spLocks noChangeShapeType="1"/>
          </p:cNvSpPr>
          <p:nvPr/>
        </p:nvSpPr>
        <p:spPr bwMode="auto">
          <a:xfrm>
            <a:off x="2728913" y="3992563"/>
            <a:ext cx="90487" cy="366712"/>
          </a:xfrm>
          <a:prstGeom prst="line">
            <a:avLst/>
          </a:prstGeom>
          <a:noFill/>
          <a:ln w="28575">
            <a:solidFill>
              <a:schemeClr val="bg1">
                <a:lumMod val="50000"/>
              </a:schemeClr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0692" name="Line 36"/>
          <p:cNvSpPr>
            <a:spLocks noChangeShapeType="1"/>
          </p:cNvSpPr>
          <p:nvPr/>
        </p:nvSpPr>
        <p:spPr bwMode="auto">
          <a:xfrm flipH="1">
            <a:off x="3214687" y="2163763"/>
            <a:ext cx="274637" cy="182562"/>
          </a:xfrm>
          <a:prstGeom prst="line">
            <a:avLst/>
          </a:prstGeom>
          <a:noFill/>
          <a:ln w="28575">
            <a:solidFill>
              <a:schemeClr val="bg1">
                <a:lumMod val="50000"/>
              </a:schemeClr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0693" name="Text Box 37"/>
          <p:cNvSpPr txBox="1">
            <a:spLocks noChangeArrowheads="1"/>
          </p:cNvSpPr>
          <p:nvPr/>
        </p:nvSpPr>
        <p:spPr bwMode="auto">
          <a:xfrm>
            <a:off x="755650" y="150813"/>
            <a:ext cx="30480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>
                <a:solidFill>
                  <a:schemeClr val="bg1">
                    <a:lumMod val="50000"/>
                  </a:schemeClr>
                </a:solidFill>
              </a:rPr>
              <a:t>Attention-focusing questions</a:t>
            </a:r>
          </a:p>
        </p:txBody>
      </p:sp>
      <p:sp>
        <p:nvSpPr>
          <p:cNvPr id="70694" name="Text Box 38"/>
          <p:cNvSpPr txBox="1">
            <a:spLocks noChangeArrowheads="1"/>
          </p:cNvSpPr>
          <p:nvPr/>
        </p:nvSpPr>
        <p:spPr bwMode="auto">
          <a:xfrm>
            <a:off x="6232525" y="1035050"/>
            <a:ext cx="29305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>
                <a:solidFill>
                  <a:schemeClr val="bg1">
                    <a:lumMod val="50000"/>
                  </a:schemeClr>
                </a:solidFill>
              </a:rPr>
              <a:t>Measuring &amp; Counting and </a:t>
            </a:r>
          </a:p>
          <a:p>
            <a:r>
              <a:rPr lang="en-US" altLang="en-US" dirty="0">
                <a:solidFill>
                  <a:schemeClr val="bg1">
                    <a:lumMod val="50000"/>
                  </a:schemeClr>
                </a:solidFill>
              </a:rPr>
              <a:t>Comparison Questions</a:t>
            </a:r>
          </a:p>
        </p:txBody>
      </p:sp>
      <p:sp>
        <p:nvSpPr>
          <p:cNvPr id="70695" name="Text Box 39"/>
          <p:cNvSpPr txBox="1">
            <a:spLocks noChangeArrowheads="1"/>
          </p:cNvSpPr>
          <p:nvPr/>
        </p:nvSpPr>
        <p:spPr bwMode="auto">
          <a:xfrm>
            <a:off x="481013" y="4035425"/>
            <a:ext cx="1176337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>
                <a:solidFill>
                  <a:schemeClr val="bg1">
                    <a:lumMod val="50000"/>
                  </a:schemeClr>
                </a:solidFill>
              </a:rPr>
              <a:t>Action &amp; </a:t>
            </a:r>
          </a:p>
          <a:p>
            <a:r>
              <a:rPr lang="en-US" altLang="en-US">
                <a:solidFill>
                  <a:schemeClr val="bg1">
                    <a:lumMod val="50000"/>
                  </a:schemeClr>
                </a:solidFill>
              </a:rPr>
              <a:t>Problem-</a:t>
            </a:r>
          </a:p>
          <a:p>
            <a:r>
              <a:rPr lang="en-US" altLang="en-US">
                <a:solidFill>
                  <a:schemeClr val="bg1">
                    <a:lumMod val="50000"/>
                  </a:schemeClr>
                </a:solidFill>
              </a:rPr>
              <a:t>Solving</a:t>
            </a:r>
          </a:p>
          <a:p>
            <a:r>
              <a:rPr lang="en-US" altLang="en-US">
                <a:solidFill>
                  <a:schemeClr val="bg1">
                    <a:lumMod val="50000"/>
                  </a:schemeClr>
                </a:solidFill>
              </a:rPr>
              <a:t>Questions</a:t>
            </a:r>
          </a:p>
        </p:txBody>
      </p:sp>
      <p:sp>
        <p:nvSpPr>
          <p:cNvPr id="70696" name="Text Box 40"/>
          <p:cNvSpPr txBox="1">
            <a:spLocks noChangeArrowheads="1"/>
          </p:cNvSpPr>
          <p:nvPr/>
        </p:nvSpPr>
        <p:spPr bwMode="auto">
          <a:xfrm>
            <a:off x="1293813" y="518356"/>
            <a:ext cx="1912938" cy="61436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None/>
            </a:pPr>
            <a:r>
              <a:rPr lang="en-US" altLang="en-US" dirty="0">
                <a:solidFill>
                  <a:schemeClr val="bg1">
                    <a:lumMod val="50000"/>
                  </a:schemeClr>
                </a:solidFill>
              </a:rPr>
              <a:t>Have you seen?</a:t>
            </a:r>
          </a:p>
          <a:p>
            <a:endParaRPr lang="en-US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0697" name="Text Box 41"/>
          <p:cNvSpPr txBox="1">
            <a:spLocks noChangeArrowheads="1"/>
          </p:cNvSpPr>
          <p:nvPr/>
        </p:nvSpPr>
        <p:spPr bwMode="auto">
          <a:xfrm>
            <a:off x="1306512" y="824266"/>
            <a:ext cx="1571392" cy="36933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i="1" dirty="0">
                <a:solidFill>
                  <a:schemeClr val="bg1">
                    <a:lumMod val="50000"/>
                  </a:schemeClr>
                </a:solidFill>
              </a:rPr>
              <a:t>Do you notice?</a:t>
            </a:r>
          </a:p>
        </p:txBody>
      </p:sp>
      <p:sp>
        <p:nvSpPr>
          <p:cNvPr id="70698" name="Text Box 42"/>
          <p:cNvSpPr txBox="1">
            <a:spLocks noChangeArrowheads="1"/>
          </p:cNvSpPr>
          <p:nvPr/>
        </p:nvSpPr>
        <p:spPr bwMode="auto">
          <a:xfrm>
            <a:off x="7604125" y="1982788"/>
            <a:ext cx="13652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i="1">
                <a:solidFill>
                  <a:schemeClr val="bg1">
                    <a:lumMod val="50000"/>
                  </a:schemeClr>
                </a:solidFill>
              </a:rPr>
              <a:t>How many?</a:t>
            </a:r>
          </a:p>
          <a:p>
            <a:r>
              <a:rPr lang="en-US" altLang="en-US" i="1">
                <a:solidFill>
                  <a:schemeClr val="bg1">
                    <a:lumMod val="50000"/>
                  </a:schemeClr>
                </a:solidFill>
              </a:rPr>
              <a:t>How long?</a:t>
            </a:r>
          </a:p>
        </p:txBody>
      </p:sp>
      <p:sp>
        <p:nvSpPr>
          <p:cNvPr id="70699" name="Text Box 43"/>
          <p:cNvSpPr txBox="1">
            <a:spLocks noChangeArrowheads="1"/>
          </p:cNvSpPr>
          <p:nvPr/>
        </p:nvSpPr>
        <p:spPr bwMode="auto">
          <a:xfrm>
            <a:off x="7756525" y="2774950"/>
            <a:ext cx="142398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i="1" dirty="0">
                <a:solidFill>
                  <a:schemeClr val="bg1">
                    <a:lumMod val="50000"/>
                  </a:schemeClr>
                </a:solidFill>
              </a:rPr>
              <a:t>In how </a:t>
            </a:r>
          </a:p>
          <a:p>
            <a:r>
              <a:rPr lang="en-US" altLang="en-US" i="1" dirty="0">
                <a:solidFill>
                  <a:schemeClr val="bg1">
                    <a:lumMod val="50000"/>
                  </a:schemeClr>
                </a:solidFill>
              </a:rPr>
              <a:t>many ways?</a:t>
            </a:r>
          </a:p>
        </p:txBody>
      </p:sp>
      <p:sp>
        <p:nvSpPr>
          <p:cNvPr id="70700" name="Text Box 44"/>
          <p:cNvSpPr txBox="1">
            <a:spLocks noChangeArrowheads="1"/>
          </p:cNvSpPr>
          <p:nvPr/>
        </p:nvSpPr>
        <p:spPr bwMode="auto">
          <a:xfrm>
            <a:off x="136525" y="5473700"/>
            <a:ext cx="20208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i="1" dirty="0">
                <a:solidFill>
                  <a:schemeClr val="bg1">
                    <a:lumMod val="50000"/>
                  </a:schemeClr>
                </a:solidFill>
              </a:rPr>
              <a:t>What happens if…</a:t>
            </a:r>
          </a:p>
        </p:txBody>
      </p:sp>
      <p:sp>
        <p:nvSpPr>
          <p:cNvPr id="70701" name="Text Box 45"/>
          <p:cNvSpPr txBox="1">
            <a:spLocks noChangeArrowheads="1"/>
          </p:cNvSpPr>
          <p:nvPr/>
        </p:nvSpPr>
        <p:spPr bwMode="auto">
          <a:xfrm>
            <a:off x="0" y="6276975"/>
            <a:ext cx="2582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i="1" dirty="0">
                <a:solidFill>
                  <a:schemeClr val="bg1">
                    <a:lumMod val="50000"/>
                  </a:schemeClr>
                </a:solidFill>
              </a:rPr>
              <a:t>Can you find a way to…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119938" y="4869180"/>
            <a:ext cx="17068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chemeClr val="bg1">
                    <a:lumMod val="50000"/>
                  </a:schemeClr>
                </a:solidFill>
              </a:rPr>
              <a:t>What are the differences between….</a:t>
            </a:r>
          </a:p>
          <a:p>
            <a:endParaRPr lang="en-US" i="1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i="1" dirty="0" smtClean="0">
                <a:solidFill>
                  <a:schemeClr val="bg1">
                    <a:lumMod val="50000"/>
                  </a:schemeClr>
                </a:solidFill>
              </a:rPr>
              <a:t>Classify why…</a:t>
            </a:r>
            <a:endParaRPr lang="en-US" i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2644809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06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06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06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70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706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0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706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706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70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70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000"/>
                                        <p:tgtEl>
                                          <p:spTgt spid="706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0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000" fill="hold"/>
                                        <p:tgtEl>
                                          <p:spTgt spid="706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000" fill="hold"/>
                                        <p:tgtEl>
                                          <p:spTgt spid="706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707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707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2000"/>
                                        <p:tgtEl>
                                          <p:spTgt spid="706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0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93" grpId="0"/>
      <p:bldP spid="70693" grpId="1"/>
      <p:bldP spid="70694" grpId="0"/>
      <p:bldP spid="70694" grpId="1"/>
      <p:bldP spid="70695" grpId="0"/>
      <p:bldP spid="70695" grpId="1"/>
      <p:bldP spid="70697" grpId="0" animBg="1"/>
      <p:bldP spid="70698" grpId="0"/>
      <p:bldP spid="70699" grpId="0"/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1027</TotalTime>
  <Words>613</Words>
  <Application>Microsoft Office PowerPoint</Application>
  <PresentationFormat>On-screen Show (4:3)</PresentationFormat>
  <Paragraphs>168</Paragraphs>
  <Slides>19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Arial</vt:lpstr>
      <vt:lpstr>Calibri</vt:lpstr>
      <vt:lpstr>Cambria</vt:lpstr>
      <vt:lpstr>Times</vt:lpstr>
      <vt:lpstr>Times New Roman</vt:lpstr>
      <vt:lpstr>Wingdings</vt:lpstr>
      <vt:lpstr>Office Theme</vt:lpstr>
      <vt:lpstr>Secondary STEM Content Networking</vt:lpstr>
      <vt:lpstr>Agenda</vt:lpstr>
      <vt:lpstr>Introductions</vt:lpstr>
      <vt:lpstr>PowerPoint Presentation</vt:lpstr>
      <vt:lpstr>STEM is…</vt:lpstr>
      <vt:lpstr>Design Process</vt:lpstr>
      <vt:lpstr>Technology Design Loop</vt:lpstr>
      <vt:lpstr>Compare &amp; Contrast Activity</vt:lpstr>
      <vt:lpstr>PowerPoint Presentation</vt:lpstr>
      <vt:lpstr>STEM at our Sites</vt:lpstr>
      <vt:lpstr>PowerPoint Presentation</vt:lpstr>
      <vt:lpstr>Instructions for EbD</vt:lpstr>
      <vt:lpstr>Next Step </vt:lpstr>
      <vt:lpstr>Article Reading (Choose a Box)</vt:lpstr>
      <vt:lpstr>Reflection</vt:lpstr>
      <vt:lpstr>Industry &amp; Education</vt:lpstr>
      <vt:lpstr>Developing a Partnership</vt:lpstr>
      <vt:lpstr>Sharing</vt:lpstr>
      <vt:lpstr>Exit Survey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Math Networking 7 – 12</dc:title>
  <dc:creator>Cathy Enders</dc:creator>
  <cp:lastModifiedBy>Joseph Page</cp:lastModifiedBy>
  <cp:revision>75</cp:revision>
  <cp:lastPrinted>2014-08-11T14:37:39Z</cp:lastPrinted>
  <dcterms:created xsi:type="dcterms:W3CDTF">2013-01-18T14:24:41Z</dcterms:created>
  <dcterms:modified xsi:type="dcterms:W3CDTF">2014-10-01T18:30:11Z</dcterms:modified>
</cp:coreProperties>
</file>